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20" r:id="rId1"/>
  </p:sldMasterIdLst>
  <p:notesMasterIdLst>
    <p:notesMasterId r:id="rId133"/>
  </p:notesMasterIdLst>
  <p:sldIdLst>
    <p:sldId id="256" r:id="rId2"/>
    <p:sldId id="361" r:id="rId3"/>
    <p:sldId id="260" r:id="rId4"/>
    <p:sldId id="389" r:id="rId5"/>
    <p:sldId id="371" r:id="rId6"/>
    <p:sldId id="372" r:id="rId7"/>
    <p:sldId id="373" r:id="rId8"/>
    <p:sldId id="388" r:id="rId9"/>
    <p:sldId id="374" r:id="rId10"/>
    <p:sldId id="375" r:id="rId11"/>
    <p:sldId id="370" r:id="rId12"/>
    <p:sldId id="376" r:id="rId13"/>
    <p:sldId id="378" r:id="rId14"/>
    <p:sldId id="379" r:id="rId15"/>
    <p:sldId id="380" r:id="rId16"/>
    <p:sldId id="381" r:id="rId17"/>
    <p:sldId id="382" r:id="rId18"/>
    <p:sldId id="386" r:id="rId19"/>
    <p:sldId id="387" r:id="rId20"/>
    <p:sldId id="368" r:id="rId21"/>
    <p:sldId id="391" r:id="rId22"/>
    <p:sldId id="408" r:id="rId23"/>
    <p:sldId id="265" r:id="rId24"/>
    <p:sldId id="266" r:id="rId25"/>
    <p:sldId id="268" r:id="rId26"/>
    <p:sldId id="269" r:id="rId27"/>
    <p:sldId id="271" r:id="rId28"/>
    <p:sldId id="272" r:id="rId29"/>
    <p:sldId id="274" r:id="rId30"/>
    <p:sldId id="275" r:id="rId31"/>
    <p:sldId id="276" r:id="rId32"/>
    <p:sldId id="366" r:id="rId33"/>
    <p:sldId id="409" r:id="rId34"/>
    <p:sldId id="365" r:id="rId35"/>
    <p:sldId id="390" r:id="rId36"/>
    <p:sldId id="299" r:id="rId37"/>
    <p:sldId id="393" r:id="rId38"/>
    <p:sldId id="394" r:id="rId39"/>
    <p:sldId id="395" r:id="rId40"/>
    <p:sldId id="396" r:id="rId41"/>
    <p:sldId id="397" r:id="rId42"/>
    <p:sldId id="505" r:id="rId43"/>
    <p:sldId id="506" r:id="rId44"/>
    <p:sldId id="507" r:id="rId45"/>
    <p:sldId id="508" r:id="rId46"/>
    <p:sldId id="509" r:id="rId47"/>
    <p:sldId id="510" r:id="rId48"/>
    <p:sldId id="405" r:id="rId49"/>
    <p:sldId id="407" r:id="rId50"/>
    <p:sldId id="310" r:id="rId51"/>
    <p:sldId id="304" r:id="rId52"/>
    <p:sldId id="305" r:id="rId53"/>
    <p:sldId id="264" r:id="rId54"/>
    <p:sldId id="257" r:id="rId55"/>
    <p:sldId id="258" r:id="rId56"/>
    <p:sldId id="259" r:id="rId57"/>
    <p:sldId id="504" r:id="rId58"/>
    <p:sldId id="263" r:id="rId59"/>
    <p:sldId id="501" r:id="rId60"/>
    <p:sldId id="502" r:id="rId61"/>
    <p:sldId id="503" r:id="rId62"/>
    <p:sldId id="410" r:id="rId63"/>
    <p:sldId id="489" r:id="rId64"/>
    <p:sldId id="411" r:id="rId65"/>
    <p:sldId id="412" r:id="rId66"/>
    <p:sldId id="413" r:id="rId67"/>
    <p:sldId id="414" r:id="rId68"/>
    <p:sldId id="415" r:id="rId69"/>
    <p:sldId id="416" r:id="rId70"/>
    <p:sldId id="417" r:id="rId71"/>
    <p:sldId id="419" r:id="rId72"/>
    <p:sldId id="422" r:id="rId73"/>
    <p:sldId id="423" r:id="rId74"/>
    <p:sldId id="514" r:id="rId75"/>
    <p:sldId id="430" r:id="rId76"/>
    <p:sldId id="494" r:id="rId77"/>
    <p:sldId id="513" r:id="rId78"/>
    <p:sldId id="438" r:id="rId79"/>
    <p:sldId id="429" r:id="rId80"/>
    <p:sldId id="511" r:id="rId81"/>
    <p:sldId id="424" r:id="rId82"/>
    <p:sldId id="425" r:id="rId83"/>
    <p:sldId id="426" r:id="rId84"/>
    <p:sldId id="512" r:id="rId85"/>
    <p:sldId id="418" r:id="rId86"/>
    <p:sldId id="487" r:id="rId87"/>
    <p:sldId id="454" r:id="rId88"/>
    <p:sldId id="455" r:id="rId89"/>
    <p:sldId id="456" r:id="rId90"/>
    <p:sldId id="484" r:id="rId91"/>
    <p:sldId id="515" r:id="rId92"/>
    <p:sldId id="496" r:id="rId93"/>
    <p:sldId id="497" r:id="rId94"/>
    <p:sldId id="498" r:id="rId95"/>
    <p:sldId id="499" r:id="rId96"/>
    <p:sldId id="457" r:id="rId97"/>
    <p:sldId id="420" r:id="rId98"/>
    <p:sldId id="458" r:id="rId99"/>
    <p:sldId id="459" r:id="rId100"/>
    <p:sldId id="460" r:id="rId101"/>
    <p:sldId id="461" r:id="rId102"/>
    <p:sldId id="462" r:id="rId103"/>
    <p:sldId id="463" r:id="rId104"/>
    <p:sldId id="516" r:id="rId105"/>
    <p:sldId id="464" r:id="rId106"/>
    <p:sldId id="421" r:id="rId107"/>
    <p:sldId id="465" r:id="rId108"/>
    <p:sldId id="466" r:id="rId109"/>
    <p:sldId id="467" r:id="rId110"/>
    <p:sldId id="468" r:id="rId111"/>
    <p:sldId id="517" r:id="rId112"/>
    <p:sldId id="469" r:id="rId113"/>
    <p:sldId id="519" r:id="rId114"/>
    <p:sldId id="524" r:id="rId115"/>
    <p:sldId id="520" r:id="rId116"/>
    <p:sldId id="521" r:id="rId117"/>
    <p:sldId id="525" r:id="rId118"/>
    <p:sldId id="485" r:id="rId119"/>
    <p:sldId id="471" r:id="rId120"/>
    <p:sldId id="472" r:id="rId121"/>
    <p:sldId id="473" r:id="rId122"/>
    <p:sldId id="518" r:id="rId123"/>
    <p:sldId id="486" r:id="rId124"/>
    <p:sldId id="522" r:id="rId125"/>
    <p:sldId id="475" r:id="rId126"/>
    <p:sldId id="476" r:id="rId127"/>
    <p:sldId id="477" r:id="rId128"/>
    <p:sldId id="478" r:id="rId129"/>
    <p:sldId id="523" r:id="rId130"/>
    <p:sldId id="480" r:id="rId131"/>
    <p:sldId id="481" r:id="rId1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able of Contents" id="{DAA4C4EE-9664-9C49-8948-1B00DF60F2DC}">
          <p14:sldIdLst>
            <p14:sldId id="256"/>
            <p14:sldId id="361"/>
            <p14:sldId id="260"/>
          </p14:sldIdLst>
        </p14:section>
        <p14:section name="Data Science" id="{164EB471-9005-1C43-9787-1A4ADBECDC58}">
          <p14:sldIdLst>
            <p14:sldId id="389"/>
            <p14:sldId id="371"/>
            <p14:sldId id="372"/>
            <p14:sldId id="373"/>
            <p14:sldId id="388"/>
            <p14:sldId id="374"/>
            <p14:sldId id="375"/>
            <p14:sldId id="370"/>
            <p14:sldId id="376"/>
            <p14:sldId id="378"/>
            <p14:sldId id="379"/>
            <p14:sldId id="380"/>
            <p14:sldId id="381"/>
            <p14:sldId id="382"/>
            <p14:sldId id="386"/>
            <p14:sldId id="387"/>
            <p14:sldId id="368"/>
            <p14:sldId id="391"/>
            <p14:sldId id="408"/>
          </p14:sldIdLst>
        </p14:section>
        <p14:section name="Introduction to Sequencing" id="{B6EB16D4-C2A9-4B40-81DE-6ABBDC7882A7}">
          <p14:sldIdLst>
            <p14:sldId id="265"/>
            <p14:sldId id="266"/>
            <p14:sldId id="268"/>
            <p14:sldId id="269"/>
            <p14:sldId id="271"/>
            <p14:sldId id="272"/>
            <p14:sldId id="274"/>
            <p14:sldId id="275"/>
            <p14:sldId id="276"/>
            <p14:sldId id="366"/>
            <p14:sldId id="409"/>
            <p14:sldId id="365"/>
            <p14:sldId id="390"/>
            <p14:sldId id="299"/>
          </p14:sldIdLst>
        </p14:section>
        <p14:section name="Experimental Design: Community Profiling" id="{11ED975F-DB30-D742-B9F7-AF759C245996}">
          <p14:sldIdLst>
            <p14:sldId id="393"/>
            <p14:sldId id="394"/>
            <p14:sldId id="395"/>
            <p14:sldId id="396"/>
            <p14:sldId id="397"/>
            <p14:sldId id="505"/>
            <p14:sldId id="506"/>
            <p14:sldId id="507"/>
            <p14:sldId id="508"/>
            <p14:sldId id="509"/>
            <p14:sldId id="510"/>
            <p14:sldId id="405"/>
            <p14:sldId id="407"/>
          </p14:sldIdLst>
        </p14:section>
        <p14:section name="Workshop Example Data" id="{CE436A62-B421-8247-8B8C-2C00CF9142F8}">
          <p14:sldIdLst>
            <p14:sldId id="310"/>
            <p14:sldId id="304"/>
            <p14:sldId id="305"/>
          </p14:sldIdLst>
        </p14:section>
        <p14:section name="The Command Line" id="{89D2549A-B60D-C94F-9444-29BB47FC3724}">
          <p14:sldIdLst>
            <p14:sldId id="264"/>
            <p14:sldId id="257"/>
            <p14:sldId id="258"/>
            <p14:sldId id="259"/>
            <p14:sldId id="504"/>
            <p14:sldId id="263"/>
            <p14:sldId id="501"/>
            <p14:sldId id="502"/>
            <p14:sldId id="503"/>
          </p14:sldIdLst>
        </p14:section>
        <p14:section name="dbcAmplicons: Generating Amplicons" id="{062E9117-FB7F-F840-885C-DFD63C3ACA9E}">
          <p14:sldIdLst>
            <p14:sldId id="410"/>
            <p14:sldId id="489"/>
            <p14:sldId id="411"/>
            <p14:sldId id="412"/>
            <p14:sldId id="413"/>
            <p14:sldId id="414"/>
            <p14:sldId id="415"/>
            <p14:sldId id="416"/>
            <p14:sldId id="417"/>
            <p14:sldId id="419"/>
            <p14:sldId id="422"/>
            <p14:sldId id="423"/>
            <p14:sldId id="514"/>
            <p14:sldId id="430"/>
            <p14:sldId id="494"/>
            <p14:sldId id="513"/>
            <p14:sldId id="438"/>
            <p14:sldId id="429"/>
            <p14:sldId id="511"/>
            <p14:sldId id="424"/>
            <p14:sldId id="425"/>
            <p14:sldId id="426"/>
            <p14:sldId id="512"/>
          </p14:sldIdLst>
        </p14:section>
        <p14:section name="dbcAmplicons: Python Application" id="{EBA5F6B6-401F-4E47-9A49-1201A4AD4A03}">
          <p14:sldIdLst>
            <p14:sldId id="418"/>
            <p14:sldId id="487"/>
            <p14:sldId id="454"/>
            <p14:sldId id="455"/>
            <p14:sldId id="456"/>
            <p14:sldId id="484"/>
            <p14:sldId id="515"/>
            <p14:sldId id="496"/>
            <p14:sldId id="497"/>
            <p14:sldId id="498"/>
            <p14:sldId id="499"/>
            <p14:sldId id="457"/>
            <p14:sldId id="420"/>
            <p14:sldId id="458"/>
            <p14:sldId id="459"/>
            <p14:sldId id="460"/>
            <p14:sldId id="461"/>
            <p14:sldId id="462"/>
            <p14:sldId id="463"/>
            <p14:sldId id="516"/>
            <p14:sldId id="464"/>
            <p14:sldId id="421"/>
            <p14:sldId id="465"/>
            <p14:sldId id="466"/>
            <p14:sldId id="467"/>
            <p14:sldId id="468"/>
            <p14:sldId id="517"/>
            <p14:sldId id="469"/>
            <p14:sldId id="519"/>
            <p14:sldId id="524"/>
            <p14:sldId id="520"/>
            <p14:sldId id="521"/>
            <p14:sldId id="525"/>
            <p14:sldId id="485"/>
            <p14:sldId id="471"/>
            <p14:sldId id="472"/>
            <p14:sldId id="473"/>
            <p14:sldId id="518"/>
            <p14:sldId id="486"/>
            <p14:sldId id="522"/>
            <p14:sldId id="475"/>
            <p14:sldId id="476"/>
            <p14:sldId id="477"/>
            <p14:sldId id="478"/>
            <p14:sldId id="523"/>
            <p14:sldId id="480"/>
            <p14:sldId id="4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608"/>
    <p:restoredTop sz="97992" autoAdjust="0"/>
  </p:normalViewPr>
  <p:slideViewPr>
    <p:cSldViewPr snapToGrid="0" snapToObjects="1" showGuides="1">
      <p:cViewPr>
        <p:scale>
          <a:sx n="130" d="100"/>
          <a:sy n="130" d="100"/>
        </p:scale>
        <p:origin x="8" y="-488"/>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notesMaster" Target="notesMasters/notesMaster1.xml"/><Relationship Id="rId134" Type="http://schemas.openxmlformats.org/officeDocument/2006/relationships/presProps" Target="presProps.xml"/><Relationship Id="rId135" Type="http://schemas.openxmlformats.org/officeDocument/2006/relationships/viewProps" Target="viewProps.xml"/><Relationship Id="rId136" Type="http://schemas.openxmlformats.org/officeDocument/2006/relationships/theme" Target="theme/theme1.xml"/><Relationship Id="rId13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6B3954-940F-6F49-A487-4E8AF4339CF5}" type="datetimeFigureOut">
              <a:rPr lang="en-US" smtClean="0"/>
              <a:t>3/22/16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3E2830-498F-604C-BB8C-FDABEE52A987}" type="slidenum">
              <a:rPr lang="en-US" smtClean="0"/>
              <a:t>‹#›</a:t>
            </a:fld>
            <a:endParaRPr lang="en-US"/>
          </a:p>
        </p:txBody>
      </p:sp>
    </p:spTree>
    <p:extLst>
      <p:ext uri="{BB962C8B-B14F-4D97-AF65-F5344CB8AC3E}">
        <p14:creationId xmlns:p14="http://schemas.microsoft.com/office/powerpoint/2010/main" val="2103201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7613" cy="3770312"/>
          </a:xfrm>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sz="1200" b="1" i="1" kern="3000" dirty="0" smtClean="0"/>
              <a:t>Big data</a:t>
            </a:r>
            <a:r>
              <a:rPr lang="en-US" sz="1200" i="1" kern="3000" dirty="0" smtClean="0"/>
              <a:t> is an evolving term that describes any voluminous amount of structured, semi-structured and unstructured data that has the potential to be mined for information.</a:t>
            </a:r>
          </a:p>
          <a:p>
            <a:endParaRPr lang="en-US" dirty="0" smtClean="0"/>
          </a:p>
          <a:p>
            <a:r>
              <a:rPr lang="en-US" dirty="0" smtClean="0"/>
              <a:t>The Cloud</a:t>
            </a:r>
            <a:r>
              <a:rPr lang="en-US" baseline="0" dirty="0" smtClean="0"/>
              <a:t> is just a rebranding of </a:t>
            </a:r>
            <a:endParaRPr lang="en-US" dirty="0"/>
          </a:p>
        </p:txBody>
      </p:sp>
      <p:sp>
        <p:nvSpPr>
          <p:cNvPr id="4" name="Slide Number Placeholder 3"/>
          <p:cNvSpPr>
            <a:spLocks noGrp="1"/>
          </p:cNvSpPr>
          <p:nvPr>
            <p:ph type="sldNum" idx="10"/>
          </p:nvPr>
        </p:nvSpPr>
        <p:spPr/>
        <p:txBody>
          <a:bodyPr/>
          <a:lstStyle/>
          <a:p>
            <a:fld id="{B890B3C6-2E59-9E46-B671-384F9E302B09}" type="slidenum">
              <a:rPr lang="en-CA" smtClean="0"/>
              <a:pPr/>
              <a:t>9</a:t>
            </a:fld>
            <a:endParaRPr lang="en-CA"/>
          </a:p>
        </p:txBody>
      </p:sp>
    </p:spTree>
    <p:extLst>
      <p:ext uri="{BB962C8B-B14F-4D97-AF65-F5344CB8AC3E}">
        <p14:creationId xmlns:p14="http://schemas.microsoft.com/office/powerpoint/2010/main" val="7416856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Shape 4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7" name="Shape 4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33736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Shape 4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4" name="Shape 4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1264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Shape 4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1" name="Shape 4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93059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Shape 4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7" name="Shape 4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673161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350241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Shape 4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0" name="Shape 4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049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8" name="Shape 4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893517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Shape 5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6" name="Shape 5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781836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Shape 5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2" name="Shape 5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995150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Shape 5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8" name="Shape 5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25588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7613" cy="3770312"/>
          </a:xfrm>
        </p:spPr>
      </p:sp>
      <p:sp>
        <p:nvSpPr>
          <p:cNvPr id="3" name="Notes Placeholder 2"/>
          <p:cNvSpPr>
            <a:spLocks noGrp="1"/>
          </p:cNvSpPr>
          <p:nvPr>
            <p:ph type="body" idx="1"/>
          </p:nvPr>
        </p:nvSpPr>
        <p:spPr/>
        <p:txBody>
          <a:bodyPr/>
          <a:lstStyle/>
          <a:p>
            <a:r>
              <a:rPr lang="en-US" dirty="0" smtClean="0"/>
              <a:t>Kirk</a:t>
            </a:r>
            <a:r>
              <a:rPr lang="en-US" baseline="0" dirty="0" smtClean="0"/>
              <a:t> Borne – George Mason University</a:t>
            </a:r>
            <a:endParaRPr lang="en-US" dirty="0"/>
          </a:p>
        </p:txBody>
      </p:sp>
      <p:sp>
        <p:nvSpPr>
          <p:cNvPr id="4" name="Slide Number Placeholder 3"/>
          <p:cNvSpPr>
            <a:spLocks noGrp="1"/>
          </p:cNvSpPr>
          <p:nvPr>
            <p:ph type="sldNum" idx="10"/>
          </p:nvPr>
        </p:nvSpPr>
        <p:spPr/>
        <p:txBody>
          <a:bodyPr/>
          <a:lstStyle/>
          <a:p>
            <a:fld id="{B890B3C6-2E59-9E46-B671-384F9E302B09}" type="slidenum">
              <a:rPr lang="en-CA" smtClean="0"/>
              <a:pPr/>
              <a:t>10</a:t>
            </a:fld>
            <a:endParaRPr lang="en-CA"/>
          </a:p>
        </p:txBody>
      </p:sp>
    </p:spTree>
    <p:extLst>
      <p:ext uri="{BB962C8B-B14F-4D97-AF65-F5344CB8AC3E}">
        <p14:creationId xmlns:p14="http://schemas.microsoft.com/office/powerpoint/2010/main" val="1197822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Shape 5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4" name="Shape 5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484561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Shape 5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1" name="Shape 5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75395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Shape 5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8" name="Shape 5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774685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518088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Shape 5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7" name="Shape 5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309712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Shape 5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3" name="Shape 5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05509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Shape 5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9" name="Shape 5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123796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Shape 5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1" name="Shape 5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437747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Shape 5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7" name="Shape 5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555262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4" name="Shape 5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59300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7613" cy="37703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B890B3C6-2E59-9E46-B671-384F9E302B09}" type="slidenum">
              <a:rPr lang="en-CA" smtClean="0"/>
              <a:pPr/>
              <a:t>12</a:t>
            </a:fld>
            <a:endParaRPr lang="en-CA"/>
          </a:p>
        </p:txBody>
      </p:sp>
    </p:spTree>
    <p:extLst>
      <p:ext uri="{BB962C8B-B14F-4D97-AF65-F5344CB8AC3E}">
        <p14:creationId xmlns:p14="http://schemas.microsoft.com/office/powerpoint/2010/main" val="1777577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Shape 6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1" name="Shape 6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021322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Shape 6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4" name="Shape 6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586430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Shape 6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0" name="Shape 6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0067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7613" cy="37703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B890B3C6-2E59-9E46-B671-384F9E302B09}" type="slidenum">
              <a:rPr lang="en-CA" smtClean="0"/>
              <a:pPr/>
              <a:t>15</a:t>
            </a:fld>
            <a:endParaRPr lang="en-CA"/>
          </a:p>
        </p:txBody>
      </p:sp>
    </p:spTree>
    <p:extLst>
      <p:ext uri="{BB962C8B-B14F-4D97-AF65-F5344CB8AC3E}">
        <p14:creationId xmlns:p14="http://schemas.microsoft.com/office/powerpoint/2010/main" val="496905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67778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765639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95793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Shape 4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3" name="Shape 4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71614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84510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7010400" y="2052960"/>
            <a:ext cx="1981200" cy="1828800"/>
          </a:xfrm>
        </p:spPr>
        <p:txBody>
          <a:bodyPr anchor="ctr">
            <a:normAutofit/>
          </a:bodyPr>
          <a:lstStyle>
            <a:lvl1pPr marL="0" indent="0" algn="l">
              <a:buNone/>
              <a:defRPr sz="19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Date Placeholder 9"/>
          <p:cNvSpPr>
            <a:spLocks noGrp="1"/>
          </p:cNvSpPr>
          <p:nvPr>
            <p:ph type="dt" sz="half" idx="10"/>
          </p:nvPr>
        </p:nvSpPr>
        <p:spPr/>
        <p:txBody>
          <a:bodyPr/>
          <a:lstStyle>
            <a:lvl1pPr>
              <a:defRPr>
                <a:solidFill>
                  <a:schemeClr val="bg2"/>
                </a:solidFill>
              </a:defRPr>
            </a:lvl1pPr>
          </a:lstStyle>
          <a:p>
            <a:fld id="{28E80666-FB37-4B36-9149-507F3B0178E3}" type="datetimeFigureOut">
              <a:rPr lang="en-US" smtClean="0"/>
              <a:pPr/>
              <a:t>3/22/16</a:t>
            </a:fld>
            <a:endParaRPr lang="en-US"/>
          </a:p>
        </p:txBody>
      </p:sp>
      <p:sp>
        <p:nvSpPr>
          <p:cNvPr id="11" name="Slide Number Placeholder 10"/>
          <p:cNvSpPr>
            <a:spLocks noGrp="1"/>
          </p:cNvSpPr>
          <p:nvPr>
            <p:ph type="sldNum" sz="quarter" idx="11"/>
          </p:nvPr>
        </p:nvSpPr>
        <p:spPr/>
        <p:txBody>
          <a:bodyPr/>
          <a:lstStyle>
            <a:lvl1pPr>
              <a:defRPr>
                <a:solidFill>
                  <a:srgbClr val="FFFFFF"/>
                </a:solidFill>
              </a:defRPr>
            </a:lvl1pPr>
          </a:lstStyle>
          <a:p>
            <a:fld id="{D739C4FB-7D33-419B-8833-D1372BFD11C8}" type="slidenum">
              <a:rPr lang="en-US" smtClean="0"/>
              <a:t>‹#›</a:t>
            </a:fld>
            <a:endParaRPr lang="en-US"/>
          </a:p>
        </p:txBody>
      </p:sp>
      <p:sp>
        <p:nvSpPr>
          <p:cNvPr id="12" name="Footer Placeholder 11"/>
          <p:cNvSpPr>
            <a:spLocks noGrp="1"/>
          </p:cNvSpPr>
          <p:nvPr>
            <p:ph type="ftr" sz="quarter" idx="12"/>
          </p:nvPr>
        </p:nvSpPr>
        <p:spPr/>
        <p:txBody>
          <a:bodyPr/>
          <a:lstStyle>
            <a:lvl1pPr>
              <a:defRPr>
                <a:solidFill>
                  <a:schemeClr val="bg2"/>
                </a:solidFill>
              </a:defRPr>
            </a:lvl1pPr>
          </a:lstStyle>
          <a:p>
            <a:endParaRPr lang="en-US"/>
          </a:p>
        </p:txBody>
      </p:sp>
      <p:sp>
        <p:nvSpPr>
          <p:cNvPr id="13" name="Title 12"/>
          <p:cNvSpPr>
            <a:spLocks noGrp="1"/>
          </p:cNvSpPr>
          <p:nvPr>
            <p:ph type="title"/>
          </p:nvPr>
        </p:nvSpPr>
        <p:spPr>
          <a:xfrm>
            <a:off x="457200" y="2052960"/>
            <a:ext cx="6324600" cy="1828800"/>
          </a:xfrm>
        </p:spPr>
        <p:txBody>
          <a:bodyPr/>
          <a:lstStyle>
            <a:lvl1pPr algn="r">
              <a:defRPr sz="4200" spc="150" baseline="0"/>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71803-6BD7-554E-8A98-DA69116549C9}" type="datetimeFigureOut">
              <a:rPr lang="en-US" smtClean="0"/>
              <a:t>3/22/16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F685E9-F336-DA43-872C-F1B331008B3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52400" y="147319"/>
            <a:ext cx="6705600"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47319"/>
            <a:ext cx="1956046"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162800" y="274638"/>
            <a:ext cx="1676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BF71803-6BD7-554E-8A98-DA69116549C9}" type="datetimeFigureOut">
              <a:rPr lang="en-US" smtClean="0"/>
              <a:t>3/22/16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92F685E9-F336-DA43-872C-F1B331008B39}"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97600" y="273629"/>
            <a:ext cx="5353920" cy="1143480"/>
          </a:xfrm>
        </p:spPr>
        <p:txBody>
          <a:bodyPr/>
          <a:lstStyle/>
          <a:p>
            <a:r>
              <a:rPr lang="en-US" smtClean="0"/>
              <a:t>Click to edit Master title style</a:t>
            </a:r>
            <a:endParaRPr lang="en-US"/>
          </a:p>
        </p:txBody>
      </p:sp>
      <p:sp>
        <p:nvSpPr>
          <p:cNvPr id="3" name="Rectangle 3"/>
          <p:cNvSpPr>
            <a:spLocks noGrp="1" noChangeArrowheads="1"/>
          </p:cNvSpPr>
          <p:nvPr>
            <p:ph type="dt" idx="10"/>
          </p:nvPr>
        </p:nvSpPr>
        <p:spPr>
          <a:ln/>
        </p:spPr>
        <p:txBody>
          <a:bodyPr/>
          <a:lstStyle>
            <a:lvl1pPr>
              <a:defRPr/>
            </a:lvl1pPr>
          </a:lstStyle>
          <a:p>
            <a:pPr>
              <a:defRPr/>
            </a:pPr>
            <a:endParaRPr lang="en-CA"/>
          </a:p>
        </p:txBody>
      </p:sp>
      <p:sp>
        <p:nvSpPr>
          <p:cNvPr id="4" name="Rectangle 4"/>
          <p:cNvSpPr>
            <a:spLocks noGrp="1" noChangeArrowheads="1"/>
          </p:cNvSpPr>
          <p:nvPr>
            <p:ph type="ftr" idx="11"/>
          </p:nvPr>
        </p:nvSpPr>
        <p:spPr>
          <a:ln/>
        </p:spPr>
        <p:txBody>
          <a:bodyPr/>
          <a:lstStyle>
            <a:lvl1pPr>
              <a:defRPr/>
            </a:lvl1pPr>
          </a:lstStyle>
          <a:p>
            <a:pPr>
              <a:defRPr/>
            </a:pPr>
            <a:endParaRPr lang="en-CA"/>
          </a:p>
        </p:txBody>
      </p:sp>
      <p:sp>
        <p:nvSpPr>
          <p:cNvPr id="5" name="Rectangle 5"/>
          <p:cNvSpPr>
            <a:spLocks noGrp="1" noChangeArrowheads="1"/>
          </p:cNvSpPr>
          <p:nvPr>
            <p:ph type="sldNum" idx="12"/>
          </p:nvPr>
        </p:nvSpPr>
        <p:spPr>
          <a:ln/>
        </p:spPr>
        <p:txBody>
          <a:bodyPr/>
          <a:lstStyle>
            <a:lvl1pPr>
              <a:defRPr/>
            </a:lvl1pPr>
          </a:lstStyle>
          <a:p>
            <a:fld id="{2B247B3E-5D46-794F-84B8-56165696AC32}" type="slidenum">
              <a:rPr lang="en-CA"/>
              <a:pPr/>
              <a:t>‹#›</a:t>
            </a:fld>
            <a:endParaRPr lang="en-CA"/>
          </a:p>
        </p:txBody>
      </p:sp>
    </p:spTree>
    <p:extLst>
      <p:ext uri="{BB962C8B-B14F-4D97-AF65-F5344CB8AC3E}">
        <p14:creationId xmlns:p14="http://schemas.microsoft.com/office/powerpoint/2010/main" val="18739186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57200" y="274637"/>
            <a:ext cx="8229600" cy="1143200"/>
          </a:xfrm>
          <a:prstGeom prst="rect">
            <a:avLst/>
          </a:prstGeom>
        </p:spPr>
        <p:txBody>
          <a:bodyPr lIns="91425" tIns="91425" rIns="91425" bIns="91425" anchor="b" anchorCtr="0"/>
          <a:lstStyle>
            <a:lvl1pPr lvl="0">
              <a:spcBef>
                <a:spcPts val="0"/>
              </a:spcBef>
              <a:defRPr>
                <a:solidFill>
                  <a:srgbClr val="DA0002"/>
                </a:solidFill>
              </a:defRPr>
            </a:lvl1pPr>
            <a:lvl2pPr lvl="1">
              <a:spcBef>
                <a:spcPts val="0"/>
              </a:spcBef>
              <a:defRPr>
                <a:solidFill>
                  <a:srgbClr val="DA0002"/>
                </a:solidFill>
              </a:defRPr>
            </a:lvl2pPr>
            <a:lvl3pPr lvl="2">
              <a:spcBef>
                <a:spcPts val="0"/>
              </a:spcBef>
              <a:defRPr>
                <a:solidFill>
                  <a:srgbClr val="DA0002"/>
                </a:solidFill>
              </a:defRPr>
            </a:lvl3pPr>
            <a:lvl4pPr lvl="3">
              <a:spcBef>
                <a:spcPts val="0"/>
              </a:spcBef>
              <a:defRPr>
                <a:solidFill>
                  <a:srgbClr val="DA0002"/>
                </a:solidFill>
              </a:defRPr>
            </a:lvl4pPr>
            <a:lvl5pPr lvl="4">
              <a:spcBef>
                <a:spcPts val="0"/>
              </a:spcBef>
              <a:defRPr>
                <a:solidFill>
                  <a:srgbClr val="DA0002"/>
                </a:solidFill>
              </a:defRPr>
            </a:lvl5pPr>
            <a:lvl6pPr lvl="5">
              <a:spcBef>
                <a:spcPts val="0"/>
              </a:spcBef>
              <a:defRPr>
                <a:solidFill>
                  <a:srgbClr val="DA0002"/>
                </a:solidFill>
              </a:defRPr>
            </a:lvl6pPr>
            <a:lvl7pPr lvl="6">
              <a:spcBef>
                <a:spcPts val="0"/>
              </a:spcBef>
              <a:defRPr>
                <a:solidFill>
                  <a:srgbClr val="DA0002"/>
                </a:solidFill>
              </a:defRPr>
            </a:lvl7pPr>
            <a:lvl8pPr lvl="7">
              <a:spcBef>
                <a:spcPts val="0"/>
              </a:spcBef>
              <a:defRPr>
                <a:solidFill>
                  <a:srgbClr val="DA0002"/>
                </a:solidFill>
              </a:defRPr>
            </a:lvl8pPr>
            <a:lvl9pPr lvl="8">
              <a:spcBef>
                <a:spcPts val="0"/>
              </a:spcBef>
              <a:defRPr>
                <a:solidFill>
                  <a:srgbClr val="DA0002"/>
                </a:solidFill>
              </a:defRPr>
            </a:lvl9pPr>
          </a:lstStyle>
          <a:p>
            <a:endParaRPr/>
          </a:p>
        </p:txBody>
      </p:sp>
      <p:sp>
        <p:nvSpPr>
          <p:cNvPr id="18" name="Shape 18"/>
          <p:cNvSpPr txBox="1">
            <a:spLocks noGrp="1"/>
          </p:cNvSpPr>
          <p:nvPr>
            <p:ph type="body" idx="1"/>
          </p:nvPr>
        </p:nvSpPr>
        <p:spPr>
          <a:xfrm>
            <a:off x="457200" y="1600201"/>
            <a:ext cx="8229600" cy="49675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 name="Shape 20"/>
          <p:cNvSpPr txBox="1">
            <a:spLocks noGrp="1"/>
          </p:cNvSpPr>
          <p:nvPr>
            <p:ph type="sldNum" idx="12"/>
          </p:nvPr>
        </p:nvSpPr>
        <p:spPr>
          <a:xfrm>
            <a:off x="8556792" y="6333133"/>
            <a:ext cx="548699"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0338661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57200" y="274637"/>
            <a:ext cx="8229600" cy="1143200"/>
          </a:xfrm>
          <a:prstGeom prst="rect">
            <a:avLst/>
          </a:prstGeom>
        </p:spPr>
        <p:txBody>
          <a:bodyPr lIns="91425" tIns="91425" rIns="91425" bIns="91425" anchor="b" anchorCtr="0"/>
          <a:lstStyle>
            <a:lvl1pPr lvl="0">
              <a:spcBef>
                <a:spcPts val="0"/>
              </a:spcBef>
              <a:defRPr>
                <a:solidFill>
                  <a:srgbClr val="DA0002"/>
                </a:solidFill>
              </a:defRPr>
            </a:lvl1pPr>
            <a:lvl2pPr lvl="1">
              <a:spcBef>
                <a:spcPts val="0"/>
              </a:spcBef>
              <a:defRPr>
                <a:solidFill>
                  <a:srgbClr val="DA0002"/>
                </a:solidFill>
              </a:defRPr>
            </a:lvl2pPr>
            <a:lvl3pPr lvl="2">
              <a:spcBef>
                <a:spcPts val="0"/>
              </a:spcBef>
              <a:defRPr>
                <a:solidFill>
                  <a:srgbClr val="DA0002"/>
                </a:solidFill>
              </a:defRPr>
            </a:lvl3pPr>
            <a:lvl4pPr lvl="3">
              <a:spcBef>
                <a:spcPts val="0"/>
              </a:spcBef>
              <a:defRPr>
                <a:solidFill>
                  <a:srgbClr val="DA0002"/>
                </a:solidFill>
              </a:defRPr>
            </a:lvl4pPr>
            <a:lvl5pPr lvl="4">
              <a:spcBef>
                <a:spcPts val="0"/>
              </a:spcBef>
              <a:defRPr>
                <a:solidFill>
                  <a:srgbClr val="DA0002"/>
                </a:solidFill>
              </a:defRPr>
            </a:lvl5pPr>
            <a:lvl6pPr lvl="5">
              <a:spcBef>
                <a:spcPts val="0"/>
              </a:spcBef>
              <a:defRPr>
                <a:solidFill>
                  <a:srgbClr val="DA0002"/>
                </a:solidFill>
              </a:defRPr>
            </a:lvl6pPr>
            <a:lvl7pPr lvl="6">
              <a:spcBef>
                <a:spcPts val="0"/>
              </a:spcBef>
              <a:defRPr>
                <a:solidFill>
                  <a:srgbClr val="DA0002"/>
                </a:solidFill>
              </a:defRPr>
            </a:lvl7pPr>
            <a:lvl8pPr lvl="7">
              <a:spcBef>
                <a:spcPts val="0"/>
              </a:spcBef>
              <a:defRPr>
                <a:solidFill>
                  <a:srgbClr val="DA0002"/>
                </a:solidFill>
              </a:defRPr>
            </a:lvl8pPr>
            <a:lvl9pPr lvl="8">
              <a:spcBef>
                <a:spcPts val="0"/>
              </a:spcBef>
              <a:defRPr>
                <a:solidFill>
                  <a:srgbClr val="DA0002"/>
                </a:solidFill>
              </a:defRPr>
            </a:lvl9pPr>
          </a:lstStyle>
          <a:p>
            <a:endParaRPr/>
          </a:p>
        </p:txBody>
      </p:sp>
      <p:sp>
        <p:nvSpPr>
          <p:cNvPr id="23" name="Shape 23"/>
          <p:cNvSpPr txBox="1">
            <a:spLocks noGrp="1"/>
          </p:cNvSpPr>
          <p:nvPr>
            <p:ph type="body" idx="1"/>
          </p:nvPr>
        </p:nvSpPr>
        <p:spPr>
          <a:xfrm>
            <a:off x="457200" y="1600201"/>
            <a:ext cx="3994500" cy="49675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4" name="Shape 24"/>
          <p:cNvSpPr txBox="1">
            <a:spLocks noGrp="1"/>
          </p:cNvSpPr>
          <p:nvPr>
            <p:ph type="body" idx="2"/>
          </p:nvPr>
        </p:nvSpPr>
        <p:spPr>
          <a:xfrm>
            <a:off x="4692273" y="1600201"/>
            <a:ext cx="3994500" cy="49675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6" name="Shape 26"/>
          <p:cNvSpPr txBox="1">
            <a:spLocks noGrp="1"/>
          </p:cNvSpPr>
          <p:nvPr>
            <p:ph type="sldNum" idx="12"/>
          </p:nvPr>
        </p:nvSpPr>
        <p:spPr>
          <a:xfrm>
            <a:off x="8556792" y="6333133"/>
            <a:ext cx="548699"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897219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BF71803-6BD7-554E-8A98-DA69116549C9}" type="datetimeFigureOut">
              <a:rPr lang="en-US" smtClean="0"/>
              <a:t>3/22/16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F685E9-F336-DA43-872C-F1B331008B39}" type="slidenum">
              <a:rPr lang="en-US" smtClean="0"/>
              <a:t>‹#›</a:t>
            </a:fld>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162799" y="2892277"/>
            <a:ext cx="1600201" cy="1645920"/>
          </a:xfrm>
        </p:spPr>
        <p:txBody>
          <a:bodyPr anchor="ctr"/>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Date Placeholder 8"/>
          <p:cNvSpPr>
            <a:spLocks noGrp="1"/>
          </p:cNvSpPr>
          <p:nvPr>
            <p:ph type="dt" sz="half" idx="10"/>
          </p:nvPr>
        </p:nvSpPr>
        <p:spPr/>
        <p:txBody>
          <a:bodyPr/>
          <a:lstStyle>
            <a:lvl1pPr>
              <a:defRPr>
                <a:solidFill>
                  <a:srgbClr val="FFFFFF"/>
                </a:solidFill>
              </a:defRPr>
            </a:lvl1pPr>
          </a:lstStyle>
          <a:p>
            <a:fld id="{28E80666-FB37-4B36-9149-507F3B0178E3}" type="datetimeFigureOut">
              <a:rPr lang="en-US" smtClean="0"/>
              <a:pPr/>
              <a:t>3/22/16</a:t>
            </a:fld>
            <a:endParaRPr lang="en-US"/>
          </a:p>
        </p:txBody>
      </p:sp>
      <p:sp>
        <p:nvSpPr>
          <p:cNvPr id="10" name="Slide Number Placeholder 9"/>
          <p:cNvSpPr>
            <a:spLocks noGrp="1"/>
          </p:cNvSpPr>
          <p:nvPr>
            <p:ph type="sldNum" sz="quarter" idx="11"/>
          </p:nvPr>
        </p:nvSpPr>
        <p:spPr/>
        <p:txBody>
          <a:bodyPr/>
          <a:lstStyle>
            <a:lvl1pPr>
              <a:defRPr>
                <a:solidFill>
                  <a:schemeClr val="bg2"/>
                </a:solidFill>
              </a:defRPr>
            </a:lvl1pPr>
          </a:lstStyle>
          <a:p>
            <a:fld id="{D7E63A33-8271-4DD0-9C48-789913D7C115}" type="slidenum">
              <a:rPr lang="en-US" smtClean="0"/>
              <a:pPr/>
              <a:t>‹#›</a:t>
            </a:fld>
            <a:endParaRPr lang="en-US"/>
          </a:p>
        </p:txBody>
      </p:sp>
      <p:sp>
        <p:nvSpPr>
          <p:cNvPr id="11" name="Footer Placeholder 10"/>
          <p:cNvSpPr>
            <a:spLocks noGrp="1"/>
          </p:cNvSpPr>
          <p:nvPr>
            <p:ph type="ftr" sz="quarter" idx="12"/>
          </p:nvPr>
        </p:nvSpPr>
        <p:spPr/>
        <p:txBody>
          <a:bodyPr/>
          <a:lstStyle>
            <a:lvl1pPr>
              <a:defRPr>
                <a:solidFill>
                  <a:srgbClr val="FFFFFF"/>
                </a:solidFill>
              </a:defRPr>
            </a:lvl1pPr>
          </a:lstStyle>
          <a:p>
            <a:endParaRPr lang="en-US"/>
          </a:p>
        </p:txBody>
      </p:sp>
      <p:sp>
        <p:nvSpPr>
          <p:cNvPr id="12" name="Title 11"/>
          <p:cNvSpPr>
            <a:spLocks noGrp="1"/>
          </p:cNvSpPr>
          <p:nvPr>
            <p:ph type="title"/>
          </p:nvPr>
        </p:nvSpPr>
        <p:spPr>
          <a:xfrm>
            <a:off x="381000" y="2892277"/>
            <a:ext cx="6324600" cy="1645920"/>
          </a:xfrm>
        </p:spPr>
        <p:txBody>
          <a:bodyPr/>
          <a:lstStyle>
            <a:lvl1pPr algn="r">
              <a:defRPr sz="4200" spc="150" baseline="0"/>
            </a:lvl1pPr>
          </a:lstStyle>
          <a:p>
            <a:r>
              <a:rPr lang="en-US" smtClean="0"/>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BF71803-6BD7-554E-8A98-DA69116549C9}" type="datetimeFigureOut">
              <a:rPr lang="en-US" smtClean="0"/>
              <a:t>3/22/16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F685E9-F336-DA43-872C-F1B331008B39}"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22438"/>
            <a:ext cx="4040188"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399"/>
            <a:ext cx="4040188"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722438"/>
            <a:ext cx="4041775"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438399"/>
            <a:ext cx="4041775"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BF71803-6BD7-554E-8A98-DA69116549C9}" type="datetimeFigureOut">
              <a:rPr lang="en-US" smtClean="0"/>
              <a:t>3/22/16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F685E9-F336-DA43-872C-F1B331008B39}"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F71803-6BD7-554E-8A98-DA69116549C9}" type="datetimeFigureOut">
              <a:rPr lang="en-US" smtClean="0"/>
              <a:t>3/22/16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F685E9-F336-DA43-872C-F1B331008B39}"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52400" y="150919"/>
            <a:ext cx="8831802"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6BF71803-6BD7-554E-8A98-DA69116549C9}" type="datetimeFigureOut">
              <a:rPr lang="en-US" smtClean="0"/>
              <a:t>3/22/16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F685E9-F336-DA43-872C-F1B331008B3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50876"/>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152400" y="152400"/>
            <a:ext cx="6705600" cy="655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09600" y="304800"/>
            <a:ext cx="5867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159752" y="2130552"/>
            <a:ext cx="1673352" cy="2816352"/>
          </a:xfrm>
        </p:spPr>
        <p:txBody>
          <a:bodyPr tIns="0"/>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71803-6BD7-554E-8A98-DA69116549C9}" type="datetimeFigureOut">
              <a:rPr lang="en-US" smtClean="0"/>
              <a:t>3/22/16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ln>
            <a:noFill/>
          </a:ln>
        </p:spPr>
        <p:txBody>
          <a:bodyPr/>
          <a:lstStyle>
            <a:lvl1pPr>
              <a:defRPr>
                <a:solidFill>
                  <a:srgbClr val="FFFFFF"/>
                </a:solidFill>
              </a:defRPr>
            </a:lvl1pPr>
          </a:lstStyle>
          <a:p>
            <a:fld id="{2754ED01-E2A0-4C1E-8E21-014B99041579}" type="slidenum">
              <a:rPr lang="en-US" smtClean="0"/>
              <a:pPr/>
              <a:t>‹#›</a:t>
            </a:fld>
            <a:endParaRPr lang="en-US" dirty="0"/>
          </a:p>
        </p:txBody>
      </p:sp>
      <p:sp>
        <p:nvSpPr>
          <p:cNvPr id="11" name="Title 10"/>
          <p:cNvSpPr>
            <a:spLocks noGrp="1"/>
          </p:cNvSpPr>
          <p:nvPr>
            <p:ph type="title"/>
          </p:nvPr>
        </p:nvSpPr>
        <p:spPr>
          <a:xfrm>
            <a:off x="7159752" y="457200"/>
            <a:ext cx="1675660" cy="1673352"/>
          </a:xfrm>
        </p:spPr>
        <p:txBody>
          <a:bodyPr anchor="b"/>
          <a:lstStyle>
            <a:lvl1pPr algn="l">
              <a:defRPr sz="2000" spc="150" baseline="0"/>
            </a:lvl1pPr>
          </a:lstStyle>
          <a:p>
            <a:r>
              <a:rPr lang="en-US" smtClean="0"/>
              <a:t>Click to edit Master title style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7010400" y="150876"/>
            <a:ext cx="1981200" cy="655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52400" y="152400"/>
            <a:ext cx="6705600" cy="6553200"/>
          </a:xfrm>
        </p:spPr>
        <p:txBody>
          <a:bodyPr anchor="ct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7162800" y="2133600"/>
            <a:ext cx="1676400" cy="2971800"/>
          </a:xfrm>
        </p:spPr>
        <p:txBody>
          <a:bodyPr tIns="0"/>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71803-6BD7-554E-8A98-DA69116549C9}" type="datetimeFigureOut">
              <a:rPr lang="en-US" smtClean="0"/>
              <a:t>3/22/16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F685E9-F336-DA43-872C-F1B331008B39}" type="slidenum">
              <a:rPr lang="en-US" smtClean="0"/>
              <a:t>‹#›</a:t>
            </a:fld>
            <a:endParaRPr lang="en-US"/>
          </a:p>
        </p:txBody>
      </p:sp>
      <p:sp>
        <p:nvSpPr>
          <p:cNvPr id="10" name="Title 9"/>
          <p:cNvSpPr>
            <a:spLocks noGrp="1"/>
          </p:cNvSpPr>
          <p:nvPr>
            <p:ph type="title"/>
          </p:nvPr>
        </p:nvSpPr>
        <p:spPr>
          <a:xfrm>
            <a:off x="7162800" y="460248"/>
            <a:ext cx="1676400" cy="1673352"/>
          </a:xfrm>
        </p:spPr>
        <p:txBody>
          <a:bodyPr anchor="b"/>
          <a:lstStyle>
            <a:lvl1pPr algn="l">
              <a:defRPr sz="2000" spc="150" baseline="0">
                <a:solidFill>
                  <a:schemeClr val="tx2"/>
                </a:solidFill>
              </a:defRPr>
            </a:lvl1pPr>
          </a:lstStyle>
          <a:p>
            <a:r>
              <a:rPr lang="en-US" smtClean="0"/>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2400" y="1634971"/>
            <a:ext cx="8831802" cy="50454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399" y="152400"/>
            <a:ext cx="8814047" cy="13464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81000" y="355847"/>
            <a:ext cx="8381260" cy="105439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380999" y="1719071"/>
            <a:ext cx="8407893" cy="440740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70888" y="6356350"/>
            <a:ext cx="2133600" cy="274320"/>
          </a:xfrm>
          <a:prstGeom prst="rect">
            <a:avLst/>
          </a:prstGeom>
        </p:spPr>
        <p:txBody>
          <a:bodyPr vert="horz" lIns="91440" tIns="45720" rIns="91440" bIns="45720" rtlCol="0" anchor="ctr"/>
          <a:lstStyle>
            <a:lvl1pPr algn="l">
              <a:defRPr sz="1100">
                <a:solidFill>
                  <a:schemeClr val="tx2"/>
                </a:solidFill>
              </a:defRPr>
            </a:lvl1pPr>
          </a:lstStyle>
          <a:p>
            <a:fld id="{6BF71803-6BD7-554E-8A98-DA69116549C9}" type="datetimeFigureOut">
              <a:rPr lang="en-US" smtClean="0"/>
              <a:t>3/22/16</a:t>
            </a:fld>
            <a:endParaRPr lang="en-US"/>
          </a:p>
        </p:txBody>
      </p:sp>
      <p:sp>
        <p:nvSpPr>
          <p:cNvPr id="5" name="Footer Placeholder 4"/>
          <p:cNvSpPr>
            <a:spLocks noGrp="1"/>
          </p:cNvSpPr>
          <p:nvPr>
            <p:ph type="ftr" sz="quarter" idx="3"/>
          </p:nvPr>
        </p:nvSpPr>
        <p:spPr>
          <a:xfrm>
            <a:off x="3048000" y="6356350"/>
            <a:ext cx="3352800" cy="274320"/>
          </a:xfrm>
          <a:prstGeom prst="rect">
            <a:avLst/>
          </a:prstGeom>
        </p:spPr>
        <p:txBody>
          <a:bodyPr vert="horz" lIns="91440" tIns="45720" rIns="91440" bIns="45720" rtlCol="0" anchor="ctr"/>
          <a:lstStyle>
            <a:lvl1pPr algn="ctr">
              <a:defRPr sz="1100">
                <a:solidFill>
                  <a:schemeClr val="tx2"/>
                </a:solidFill>
              </a:defRPr>
            </a:lvl1pPr>
          </a:lstStyle>
          <a:p>
            <a:endParaRPr lang="en-US"/>
          </a:p>
        </p:txBody>
      </p:sp>
      <p:sp>
        <p:nvSpPr>
          <p:cNvPr id="6" name="Slide Number Placeholder 5"/>
          <p:cNvSpPr>
            <a:spLocks noGrp="1"/>
          </p:cNvSpPr>
          <p:nvPr>
            <p:ph type="sldNum" sz="quarter" idx="4"/>
          </p:nvPr>
        </p:nvSpPr>
        <p:spPr>
          <a:xfrm>
            <a:off x="8234680" y="6355080"/>
            <a:ext cx="582966" cy="274320"/>
          </a:xfrm>
          <a:prstGeom prst="rect">
            <a:avLst/>
          </a:prstGeom>
          <a:ln w="19050">
            <a:noFill/>
          </a:ln>
        </p:spPr>
        <p:txBody>
          <a:bodyPr vert="horz" lIns="91440" tIns="45720" rIns="91440" bIns="45720" rtlCol="0" anchor="ctr"/>
          <a:lstStyle>
            <a:lvl1pPr algn="ctr">
              <a:defRPr sz="1100">
                <a:solidFill>
                  <a:schemeClr val="tx2"/>
                </a:solidFill>
              </a:defRPr>
            </a:lvl1pPr>
          </a:lstStyle>
          <a:p>
            <a:fld id="{92F685E9-F336-DA43-872C-F1B331008B3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4521" r:id="rId1"/>
    <p:sldLayoutId id="2147484522" r:id="rId2"/>
    <p:sldLayoutId id="2147484523" r:id="rId3"/>
    <p:sldLayoutId id="2147484524" r:id="rId4"/>
    <p:sldLayoutId id="2147484525" r:id="rId5"/>
    <p:sldLayoutId id="2147484526" r:id="rId6"/>
    <p:sldLayoutId id="2147484527" r:id="rId7"/>
    <p:sldLayoutId id="2147484528" r:id="rId8"/>
    <p:sldLayoutId id="2147484529" r:id="rId9"/>
    <p:sldLayoutId id="2147484530" r:id="rId10"/>
    <p:sldLayoutId id="2147484531" r:id="rId11"/>
    <p:sldLayoutId id="2147484532" r:id="rId12"/>
    <p:sldLayoutId id="2147484533" r:id="rId13"/>
    <p:sldLayoutId id="2147484534" r:id="rId14"/>
  </p:sldLayoutIdLst>
  <p:txStyles>
    <p:titleStyle>
      <a:lvl1pPr algn="ctr" defTabSz="914400" rtl="0" eaLnBrk="1" latinLnBrk="0" hangingPunct="1">
        <a:spcBef>
          <a:spcPct val="0"/>
        </a:spcBef>
        <a:buNone/>
        <a:defRPr sz="3200" kern="1200" cap="all" spc="200" baseline="0">
          <a:ln>
            <a:noFill/>
          </a:ln>
          <a:solidFill>
            <a:schemeClr val="bg1"/>
          </a:solidFill>
          <a:effectLst/>
          <a:latin typeface="+mj-lt"/>
          <a:ea typeface="+mj-ea"/>
          <a:cs typeface="+mj-cs"/>
        </a:defRPr>
      </a:lvl1pPr>
    </p:titleStyle>
    <p:body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64.png"/></Relationships>
</file>

<file path=ppt/slides/_rels/slide101.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02.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hyperlink" Target="http://ccb.jhu.edu/software/FLASH/"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6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7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7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7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3.tiff"/></Relationships>
</file>

<file path=ppt/slides/_rels/slide115.xml.rels><?xml version="1.0" encoding="UTF-8" standalone="yes"?>
<Relationships xmlns="http://schemas.openxmlformats.org/package/2006/relationships"><Relationship Id="rId3" Type="http://schemas.openxmlformats.org/officeDocument/2006/relationships/hyperlink" Target="http://journals.plos.org/plosone/article?id=info:doi/10.1371/journal.pone.0070837" TargetMode="External"/><Relationship Id="rId4" Type="http://schemas.openxmlformats.org/officeDocument/2006/relationships/image" Target="../media/image75.png"/><Relationship Id="rId1" Type="http://schemas.openxmlformats.org/officeDocument/2006/relationships/slideLayout" Target="../slideLayouts/slideLayout13.xml"/><Relationship Id="rId2" Type="http://schemas.openxmlformats.org/officeDocument/2006/relationships/image" Target="../media/image7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77.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iom-format.org/"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79.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80.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8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jpg"/><Relationship Id="rId5" Type="http://schemas.openxmlformats.org/officeDocument/2006/relationships/image" Target="../media/image17.jpg"/><Relationship Id="rId6" Type="http://schemas.openxmlformats.org/officeDocument/2006/relationships/image" Target="../media/image18.jpg"/><Relationship Id="rId1" Type="http://schemas.openxmlformats.org/officeDocument/2006/relationships/slideLayout" Target="../slideLayouts/slideLayout12.xml"/><Relationship Id="rId2" Type="http://schemas.openxmlformats.org/officeDocument/2006/relationships/image" Target="../media/image14.jpg"/></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21.jpg"/><Relationship Id="rId5" Type="http://schemas.openxmlformats.org/officeDocument/2006/relationships/image" Target="../media/image22.jpg"/><Relationship Id="rId6" Type="http://schemas.openxmlformats.org/officeDocument/2006/relationships/image" Target="../media/image23.jpg"/><Relationship Id="rId7" Type="http://schemas.openxmlformats.org/officeDocument/2006/relationships/image" Target="../media/image24.jpg"/><Relationship Id="rId8" Type="http://schemas.openxmlformats.org/officeDocument/2006/relationships/image" Target="../media/image25.jpg"/><Relationship Id="rId9" Type="http://schemas.openxmlformats.org/officeDocument/2006/relationships/image" Target="../media/image26.jpg"/><Relationship Id="rId1" Type="http://schemas.openxmlformats.org/officeDocument/2006/relationships/slideLayout" Target="../slideLayouts/slideLayout12.xml"/><Relationship Id="rId2"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youtu.be/HMyCqWhwB8E" TargetMode="Externa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hyperlink" Target="http://www.illumina.com/systems/hiseq_2500_1500/performance_specifications.html" TargetMode="External"/><Relationship Id="rId5" Type="http://schemas.openxmlformats.org/officeDocument/2006/relationships/hyperlink" Target="http://www.illumina.com/systems/miseq/performance_specifications.html" TargetMode="External"/><Relationship Id="rId6" Type="http://schemas.openxmlformats.org/officeDocument/2006/relationships/image" Target="../media/image31.tiff"/><Relationship Id="rId1" Type="http://schemas.openxmlformats.org/officeDocument/2006/relationships/slideLayout" Target="../slideLayouts/slideLayout2.xml"/><Relationship Id="rId2" Type="http://schemas.openxmlformats.org/officeDocument/2006/relationships/hyperlink" Target="http://www.illumina.com/systems/hiseq-3000-4000/specifications.html"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natech.genomecenter.ucdavis.edu/prices/"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drive.google.com/open?id=0B_3lTFvg_WhxMVQwUEtZaV9rQzA"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msettles/Workshop_RNAseq_Piracicaba2015"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41.jpeg"/><Relationship Id="rId4" Type="http://schemas.openxmlformats.org/officeDocument/2006/relationships/image" Target="../media/image42.png"/><Relationship Id="rId1" Type="http://schemas.openxmlformats.org/officeDocument/2006/relationships/slideLayout" Target="../slideLayouts/slideLayout6.xml"/><Relationship Id="rId2" Type="http://schemas.openxmlformats.org/officeDocument/2006/relationships/image" Target="../media/image40.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tif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48.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 Id="rId3" Type="http://schemas.openxmlformats.org/officeDocument/2006/relationships/image" Target="../media/image7.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emf"/></Relationships>
</file>

<file path=ppt/slides/_rels/slide83.xml.rels><?xml version="1.0" encoding="UTF-8" standalone="yes"?>
<Relationships xmlns="http://schemas.openxmlformats.org/package/2006/relationships"><Relationship Id="rId3" Type="http://schemas.openxmlformats.org/officeDocument/2006/relationships/hyperlink" Target="http://journals.plos.org/plosone/article?id=info:doi/10.1371/journal.pone.0148203" TargetMode="External"/><Relationship Id="rId4" Type="http://schemas.openxmlformats.org/officeDocument/2006/relationships/image" Target="../media/image53.png"/><Relationship Id="rId1" Type="http://schemas.openxmlformats.org/officeDocument/2006/relationships/slideLayout" Target="../slideLayouts/slideLayout6.xml"/><Relationship Id="rId2" Type="http://schemas.openxmlformats.org/officeDocument/2006/relationships/image" Target="../media/image5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github.com/rdpstaff/RDPTools)" TargetMode="External"/><Relationship Id="rId4" Type="http://schemas.openxmlformats.org/officeDocument/2006/relationships/hyperlink" Target="https://github.com/msettles/dbcAmplicons" TargetMode="External"/><Relationship Id="rId1" Type="http://schemas.openxmlformats.org/officeDocument/2006/relationships/slideLayout" Target="../slideLayouts/slideLayout2.xml"/><Relationship Id="rId2" Type="http://schemas.openxmlformats.org/officeDocument/2006/relationships/hyperlink" Target="https://github.com/dstreett/FLASH2)"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5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5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57.pn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png"/><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6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6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010400" y="2052959"/>
            <a:ext cx="1981200" cy="2330781"/>
          </a:xfrm>
        </p:spPr>
        <p:txBody>
          <a:bodyPr>
            <a:normAutofit/>
          </a:bodyPr>
          <a:lstStyle/>
          <a:p>
            <a:r>
              <a:rPr lang="en-US" dirty="0" smtClean="0"/>
              <a:t>Bioinformatics Core</a:t>
            </a:r>
          </a:p>
          <a:p>
            <a:endParaRPr lang="en-US" sz="1600" dirty="0"/>
          </a:p>
          <a:p>
            <a:r>
              <a:rPr lang="en-US" sz="1600" dirty="0" smtClean="0"/>
              <a:t>Genome Center</a:t>
            </a:r>
          </a:p>
          <a:p>
            <a:endParaRPr lang="en-US" sz="1600" dirty="0"/>
          </a:p>
          <a:p>
            <a:r>
              <a:rPr lang="en-US" sz="1600" dirty="0" smtClean="0"/>
              <a:t>UC Davis</a:t>
            </a:r>
            <a:endParaRPr lang="en-US" sz="1600" dirty="0"/>
          </a:p>
        </p:txBody>
      </p:sp>
      <p:sp>
        <p:nvSpPr>
          <p:cNvPr id="2" name="Title 1"/>
          <p:cNvSpPr>
            <a:spLocks noGrp="1"/>
          </p:cNvSpPr>
          <p:nvPr>
            <p:ph type="title"/>
          </p:nvPr>
        </p:nvSpPr>
        <p:spPr>
          <a:xfrm>
            <a:off x="457200" y="2052960"/>
            <a:ext cx="6324600" cy="3192140"/>
          </a:xfrm>
        </p:spPr>
        <p:txBody>
          <a:bodyPr/>
          <a:lstStyle/>
          <a:p>
            <a:r>
              <a:rPr lang="en-US" sz="4100" dirty="0" smtClean="0"/>
              <a:t>Microbial Community Profiling</a:t>
            </a:r>
            <a:br>
              <a:rPr lang="en-US" sz="4100" dirty="0" smtClean="0"/>
            </a:br>
            <a:r>
              <a:rPr lang="en-US" sz="2800" dirty="0" smtClean="0"/>
              <a:t>Matt Settles, PhD</a:t>
            </a:r>
            <a:br>
              <a:rPr lang="en-US" sz="2800" dirty="0" smtClean="0"/>
            </a:br>
            <a:r>
              <a:rPr lang="en-US" sz="2800" dirty="0" smtClean="0"/>
              <a:t>University of California, Davis</a:t>
            </a:r>
            <a:br>
              <a:rPr lang="en-US" sz="2800" dirty="0" smtClean="0"/>
            </a:br>
            <a:r>
              <a:rPr lang="en-US" sz="2800" dirty="0" err="1" smtClean="0"/>
              <a:t>settles@ucdavis.edu</a:t>
            </a:r>
            <a:r>
              <a:rPr lang="en-US" sz="2800" dirty="0" smtClean="0"/>
              <a:t/>
            </a:r>
            <a:br>
              <a:rPr lang="en-US" sz="2800" dirty="0" smtClean="0"/>
            </a:br>
            <a:r>
              <a:rPr lang="en-US" sz="2800" dirty="0"/>
              <a:t/>
            </a:r>
            <a:br>
              <a:rPr lang="en-US" sz="2800" dirty="0"/>
            </a:br>
            <a:r>
              <a:rPr lang="en-US" sz="2800" dirty="0" err="1" smtClean="0"/>
              <a:t>bioinformatics.ucdavis.edu</a:t>
            </a:r>
            <a:r>
              <a:rPr lang="en-US" dirty="0" smtClean="0"/>
              <a:t/>
            </a:r>
            <a:br>
              <a:rPr lang="en-US" dirty="0" smtClean="0"/>
            </a:br>
            <a:endParaRPr lang="en-US" dirty="0"/>
          </a:p>
        </p:txBody>
      </p:sp>
      <p:pic>
        <p:nvPicPr>
          <p:cNvPr id="4" name="Picture 3" descr="cropped-gcheader-narro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0" y="279400"/>
            <a:ext cx="2565400" cy="975437"/>
          </a:xfrm>
          <a:prstGeom prst="rect">
            <a:avLst/>
          </a:prstGeom>
        </p:spPr>
      </p:pic>
    </p:spTree>
    <p:extLst>
      <p:ext uri="{BB962C8B-B14F-4D97-AF65-F5344CB8AC3E}">
        <p14:creationId xmlns:p14="http://schemas.microsoft.com/office/powerpoint/2010/main" val="22115424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273629"/>
            <a:ext cx="8638921" cy="1143480"/>
          </a:xfrm>
        </p:spPr>
        <p:txBody>
          <a:bodyPr/>
          <a:lstStyle/>
          <a:p>
            <a:r>
              <a:rPr lang="en-US" dirty="0" smtClean="0"/>
              <a:t>Data Science</a:t>
            </a:r>
            <a:endParaRPr lang="en-US" dirty="0"/>
          </a:p>
        </p:txBody>
      </p:sp>
      <p:sp>
        <p:nvSpPr>
          <p:cNvPr id="6" name="TextBox 5"/>
          <p:cNvSpPr txBox="1"/>
          <p:nvPr/>
        </p:nvSpPr>
        <p:spPr>
          <a:xfrm>
            <a:off x="720382" y="2250226"/>
            <a:ext cx="7672320" cy="2624413"/>
          </a:xfrm>
          <a:prstGeom prst="rect">
            <a:avLst/>
          </a:prstGeom>
          <a:solidFill>
            <a:srgbClr val="0000FF">
              <a:alpha val="25000"/>
            </a:srgbClr>
          </a:solidFill>
          <a:ln>
            <a:solidFill>
              <a:srgbClr val="0000FF"/>
            </a:solidFill>
          </a:ln>
          <a:effectLst>
            <a:glow>
              <a:schemeClr val="accent1"/>
            </a:glow>
          </a:effectLst>
          <a:scene3d>
            <a:camera prst="orthographicFront"/>
            <a:lightRig rig="threePt" dir="t"/>
          </a:scene3d>
          <a:sp3d>
            <a:bevelT/>
          </a:sp3d>
        </p:spPr>
        <p:txBody>
          <a:bodyPr wrap="square" lIns="331776" tIns="331776" rIns="331776" bIns="331776" rtlCol="0">
            <a:spAutoFit/>
          </a:bodyPr>
          <a:lstStyle/>
          <a:p>
            <a:r>
              <a:rPr lang="en-US" sz="2540" dirty="0"/>
              <a:t>Data science is the process of formulating a quantitative question that can be answered with data, collecting and cleaning the data, analyzing the data, and communicating the answer to the question to a relevant audience.</a:t>
            </a:r>
          </a:p>
        </p:txBody>
      </p:sp>
      <p:sp>
        <p:nvSpPr>
          <p:cNvPr id="7" name="TextBox 6"/>
          <p:cNvSpPr txBox="1"/>
          <p:nvPr/>
        </p:nvSpPr>
        <p:spPr>
          <a:xfrm>
            <a:off x="632161" y="6096713"/>
            <a:ext cx="8235360" cy="594906"/>
          </a:xfrm>
          <a:prstGeom prst="rect">
            <a:avLst/>
          </a:prstGeom>
          <a:noFill/>
        </p:spPr>
        <p:txBody>
          <a:bodyPr wrap="square" rtlCol="0">
            <a:spAutoFit/>
          </a:bodyPr>
          <a:lstStyle/>
          <a:p>
            <a:r>
              <a:rPr lang="en-US" sz="1633" b="1" dirty="0"/>
              <a:t>Five Fundamental Concepts of Data Science</a:t>
            </a:r>
          </a:p>
          <a:p>
            <a:r>
              <a:rPr lang="en-US" sz="1633" b="1" dirty="0" err="1"/>
              <a:t>statisticsviews.com</a:t>
            </a:r>
            <a:r>
              <a:rPr lang="en-US" sz="1633" b="1" dirty="0"/>
              <a:t> November 11, 2013 by Kirk Borne</a:t>
            </a:r>
          </a:p>
        </p:txBody>
      </p:sp>
    </p:spTree>
    <p:extLst>
      <p:ext uri="{BB962C8B-B14F-4D97-AF65-F5344CB8AC3E}">
        <p14:creationId xmlns:p14="http://schemas.microsoft.com/office/powerpoint/2010/main" val="151507773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Outputs: </a:t>
            </a:r>
            <a:r>
              <a:rPr lang="en" dirty="0" err="1">
                <a:solidFill>
                  <a:schemeClr val="bg1"/>
                </a:solidFill>
              </a:rPr>
              <a:t>Identified_Barcodes.txt</a:t>
            </a:r>
            <a:endParaRPr lang="en" dirty="0">
              <a:solidFill>
                <a:schemeClr val="bg1"/>
              </a:solidFill>
            </a:endParaRPr>
          </a:p>
        </p:txBody>
      </p:sp>
      <p:sp>
        <p:nvSpPr>
          <p:cNvPr id="486" name="Shape 486"/>
          <p:cNvSpPr txBox="1">
            <a:spLocks noGrp="1"/>
          </p:cNvSpPr>
          <p:nvPr>
            <p:ph type="body" idx="1"/>
          </p:nvPr>
        </p:nvSpPr>
        <p:spPr>
          <a:xfrm>
            <a:off x="4245525" y="2285998"/>
            <a:ext cx="3994500" cy="3026999"/>
          </a:xfrm>
          <a:prstGeom prst="rect">
            <a:avLst/>
          </a:prstGeom>
        </p:spPr>
        <p:txBody>
          <a:bodyPr vert="horz" lIns="91425" tIns="91425" rIns="91425" bIns="91425" rtlCol="0" anchor="t" anchorCtr="0">
            <a:noAutofit/>
          </a:bodyPr>
          <a:lstStyle/>
          <a:p>
            <a:pPr marL="457200" indent="-381000">
              <a:buSzPct val="100000"/>
            </a:pPr>
            <a:r>
              <a:rPr lang="en" sz="2400"/>
              <a:t>Tab-separated text file listing all barcodes that had at least 1 read</a:t>
            </a:r>
          </a:p>
          <a:p>
            <a:pPr marL="457200" indent="-381000">
              <a:buSzPct val="100000"/>
            </a:pPr>
            <a:r>
              <a:rPr lang="en" sz="2400"/>
              <a:t>Rows list number of reads per barcode</a:t>
            </a:r>
          </a:p>
          <a:p>
            <a:pPr marL="457200" indent="-381000">
              <a:buSzPct val="100000"/>
            </a:pPr>
            <a:r>
              <a:rPr lang="en" sz="2400"/>
              <a:t>Columns list the primers provided  </a:t>
            </a:r>
          </a:p>
        </p:txBody>
      </p:sp>
      <p:pic>
        <p:nvPicPr>
          <p:cNvPr id="487" name="Shape 487"/>
          <p:cNvPicPr preferRelativeResize="0"/>
          <p:nvPr/>
        </p:nvPicPr>
        <p:blipFill>
          <a:blip r:embed="rId3">
            <a:alphaModFix/>
          </a:blip>
          <a:stretch>
            <a:fillRect/>
          </a:stretch>
        </p:blipFill>
        <p:spPr>
          <a:xfrm>
            <a:off x="1865595" y="2144562"/>
            <a:ext cx="1540604" cy="3551374"/>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1039671683"/>
      </p:ext>
    </p:extLst>
  </p:cSld>
  <p:clrMapOvr>
    <a:masterClrMapping/>
  </p:clrMapOvr>
  <p:transition spd="slow">
    <p:cut/>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Outputs: directories and files</a:t>
            </a:r>
          </a:p>
        </p:txBody>
      </p:sp>
      <p:sp>
        <p:nvSpPr>
          <p:cNvPr id="493" name="Shape 493"/>
          <p:cNvSpPr txBox="1">
            <a:spLocks noGrp="1"/>
          </p:cNvSpPr>
          <p:nvPr>
            <p:ph type="body" idx="1"/>
          </p:nvPr>
        </p:nvSpPr>
        <p:spPr>
          <a:xfrm>
            <a:off x="4920873" y="2057401"/>
            <a:ext cx="3994500" cy="3725699"/>
          </a:xfrm>
          <a:prstGeom prst="rect">
            <a:avLst/>
          </a:prstGeom>
        </p:spPr>
        <p:txBody>
          <a:bodyPr vert="horz" lIns="91425" tIns="91425" rIns="91425" bIns="91425" rtlCol="0" anchor="t" anchorCtr="0">
            <a:noAutofit/>
          </a:bodyPr>
          <a:lstStyle/>
          <a:p>
            <a:pPr marL="457200" indent="-381000">
              <a:buSzPct val="100000"/>
            </a:pPr>
            <a:r>
              <a:rPr lang="en" sz="2400"/>
              <a:t>ProjectID column from the sample sheet determines the resulting output structure</a:t>
            </a:r>
          </a:p>
          <a:p>
            <a:pPr marL="457200" indent="-381000">
              <a:buSzPct val="100000"/>
            </a:pPr>
            <a:r>
              <a:rPr lang="en" sz="2400"/>
              <a:t>A “folder/name” structure creates a directory with the named files within it </a:t>
            </a:r>
          </a:p>
        </p:txBody>
      </p:sp>
      <p:pic>
        <p:nvPicPr>
          <p:cNvPr id="494" name="Shape 494"/>
          <p:cNvPicPr preferRelativeResize="0"/>
          <p:nvPr/>
        </p:nvPicPr>
        <p:blipFill>
          <a:blip r:embed="rId3">
            <a:alphaModFix/>
          </a:blip>
          <a:stretch>
            <a:fillRect/>
          </a:stretch>
        </p:blipFill>
        <p:spPr>
          <a:xfrm>
            <a:off x="266574" y="2294163"/>
            <a:ext cx="4656300" cy="2463700"/>
          </a:xfrm>
          <a:prstGeom prst="rect">
            <a:avLst/>
          </a:prstGeom>
          <a:noFill/>
          <a:ln w="9525" cap="flat" cmpd="sng">
            <a:solidFill>
              <a:srgbClr val="000000"/>
            </a:solidFill>
            <a:prstDash val="solid"/>
            <a:round/>
            <a:headEnd type="none" w="med" len="med"/>
            <a:tailEnd type="none" w="med" len="med"/>
          </a:ln>
        </p:spPr>
      </p:pic>
      <p:pic>
        <p:nvPicPr>
          <p:cNvPr id="495" name="Shape 495"/>
          <p:cNvPicPr preferRelativeResize="0"/>
          <p:nvPr/>
        </p:nvPicPr>
        <p:blipFill>
          <a:blip r:embed="rId4">
            <a:alphaModFix/>
          </a:blip>
          <a:stretch>
            <a:fillRect/>
          </a:stretch>
        </p:blipFill>
        <p:spPr>
          <a:xfrm>
            <a:off x="268575" y="5634190"/>
            <a:ext cx="5205201" cy="788474"/>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1238889956"/>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5"/>
                                        </p:tgtEl>
                                        <p:attrNameLst>
                                          <p:attrName>style.visibility</p:attrName>
                                        </p:attrNameLst>
                                      </p:cBhvr>
                                      <p:to>
                                        <p:strVal val="visible"/>
                                      </p:to>
                                    </p:set>
                                    <p:animEffect transition="in" filter="fade">
                                      <p:cBhvr>
                                        <p:cTn id="7" dur="1000"/>
                                        <p:tgtEl>
                                          <p:spTgt spid="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Shape 500"/>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Outputs: </a:t>
            </a:r>
            <a:r>
              <a:rPr lang="en" dirty="0" err="1">
                <a:solidFill>
                  <a:schemeClr val="bg1"/>
                </a:solidFill>
              </a:rPr>
              <a:t>fastq</a:t>
            </a:r>
            <a:r>
              <a:rPr lang="en" dirty="0">
                <a:solidFill>
                  <a:schemeClr val="bg1"/>
                </a:solidFill>
              </a:rPr>
              <a:t> files</a:t>
            </a:r>
          </a:p>
        </p:txBody>
      </p:sp>
      <p:pic>
        <p:nvPicPr>
          <p:cNvPr id="501" name="Shape 501"/>
          <p:cNvPicPr preferRelativeResize="0"/>
          <p:nvPr/>
        </p:nvPicPr>
        <p:blipFill rotWithShape="1">
          <a:blip r:embed="rId3">
            <a:alphaModFix/>
          </a:blip>
          <a:srcRect t="10648" b="22038"/>
          <a:stretch/>
        </p:blipFill>
        <p:spPr>
          <a:xfrm>
            <a:off x="0" y="2548250"/>
            <a:ext cx="9053600" cy="1317374"/>
          </a:xfrm>
          <a:prstGeom prst="rect">
            <a:avLst/>
          </a:prstGeom>
          <a:noFill/>
          <a:ln>
            <a:noFill/>
          </a:ln>
        </p:spPr>
      </p:pic>
      <p:sp>
        <p:nvSpPr>
          <p:cNvPr id="502" name="Shape 502"/>
          <p:cNvSpPr txBox="1"/>
          <p:nvPr/>
        </p:nvSpPr>
        <p:spPr>
          <a:xfrm>
            <a:off x="1873126" y="2106975"/>
            <a:ext cx="4656599" cy="457200"/>
          </a:xfrm>
          <a:prstGeom prst="rect">
            <a:avLst/>
          </a:prstGeom>
          <a:noFill/>
          <a:ln>
            <a:noFill/>
          </a:ln>
        </p:spPr>
        <p:txBody>
          <a:bodyPr lIns="91425" tIns="91425" rIns="91425" bIns="91425" anchor="t" anchorCtr="0">
            <a:noAutofit/>
          </a:bodyPr>
          <a:lstStyle/>
          <a:p>
            <a:r>
              <a:rPr lang="en"/>
              <a:t>Header format of all identified sequences:</a:t>
            </a:r>
          </a:p>
        </p:txBody>
      </p:sp>
      <p:pic>
        <p:nvPicPr>
          <p:cNvPr id="503" name="Shape 503"/>
          <p:cNvPicPr preferRelativeResize="0"/>
          <p:nvPr/>
        </p:nvPicPr>
        <p:blipFill>
          <a:blip r:embed="rId4">
            <a:alphaModFix/>
          </a:blip>
          <a:stretch>
            <a:fillRect/>
          </a:stretch>
        </p:blipFill>
        <p:spPr>
          <a:xfrm>
            <a:off x="108276" y="4168975"/>
            <a:ext cx="8838423" cy="366374"/>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1213380976"/>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3"/>
                                        </p:tgtEl>
                                        <p:attrNameLst>
                                          <p:attrName>style.visibility</p:attrName>
                                        </p:attrNameLst>
                                      </p:cBhvr>
                                      <p:to>
                                        <p:strVal val="visible"/>
                                      </p:to>
                                    </p:set>
                                    <p:animEffect transition="in" filter="fade">
                                      <p:cBhvr>
                                        <p:cTn id="7" dur="1000"/>
                                        <p:tgtEl>
                                          <p:spTgt spid="5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Shape 508"/>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Summary of preprocess</a:t>
            </a:r>
          </a:p>
        </p:txBody>
      </p:sp>
      <p:sp>
        <p:nvSpPr>
          <p:cNvPr id="509" name="Shape 509"/>
          <p:cNvSpPr txBox="1">
            <a:spLocks noGrp="1"/>
          </p:cNvSpPr>
          <p:nvPr>
            <p:ph type="body" idx="1"/>
          </p:nvPr>
        </p:nvSpPr>
        <p:spPr>
          <a:prstGeom prst="rect">
            <a:avLst/>
          </a:prstGeom>
        </p:spPr>
        <p:txBody>
          <a:bodyPr vert="horz" lIns="91425" tIns="91425" rIns="91425" bIns="91425" rtlCol="0" anchor="t" anchorCtr="0">
            <a:noAutofit/>
          </a:bodyPr>
          <a:lstStyle/>
          <a:p>
            <a:pPr marL="457200" indent="-381000">
              <a:buSzPct val="100000"/>
            </a:pPr>
            <a:r>
              <a:rPr lang="en" sz="2400" dirty="0"/>
              <a:t>Read 1 and Read 2 files for </a:t>
            </a:r>
            <a:r>
              <a:rPr lang="en" sz="2400" dirty="0" smtClean="0"/>
              <a:t>each</a:t>
            </a:r>
            <a:r>
              <a:rPr lang="en-US" sz="2400" dirty="0" smtClean="0"/>
              <a:t> unique</a:t>
            </a:r>
            <a:r>
              <a:rPr lang="en" sz="2400" dirty="0" smtClean="0"/>
              <a:t> </a:t>
            </a:r>
            <a:r>
              <a:rPr lang="en-US" sz="2400" dirty="0" err="1" smtClean="0"/>
              <a:t>Project_ID</a:t>
            </a:r>
            <a:endParaRPr lang="en" sz="2400" dirty="0"/>
          </a:p>
          <a:p>
            <a:pPr>
              <a:buNone/>
            </a:pPr>
            <a:endParaRPr sz="2400" dirty="0"/>
          </a:p>
          <a:p>
            <a:pPr marL="457200" indent="-381000">
              <a:buSzPct val="100000"/>
            </a:pPr>
            <a:r>
              <a:rPr lang="en" sz="2400" dirty="0"/>
              <a:t>Each sequence identified </a:t>
            </a:r>
            <a:r>
              <a:rPr lang="en" sz="2400" dirty="0" smtClean="0"/>
              <a:t>by</a:t>
            </a:r>
            <a:r>
              <a:rPr lang="en-US" sz="2400" dirty="0" smtClean="0"/>
              <a:t> barcode,</a:t>
            </a:r>
            <a:r>
              <a:rPr lang="en" sz="2400" dirty="0" smtClean="0"/>
              <a:t> </a:t>
            </a:r>
            <a:r>
              <a:rPr lang="en" sz="2400" dirty="0"/>
              <a:t>primer and/or by sample name</a:t>
            </a:r>
            <a:br>
              <a:rPr lang="en" sz="2400" dirty="0"/>
            </a:br>
            <a:endParaRPr lang="en" sz="2400" dirty="0"/>
          </a:p>
          <a:p>
            <a:pPr marL="457200" indent="-381000">
              <a:buSzPct val="100000"/>
            </a:pPr>
            <a:r>
              <a:rPr lang="en-US" sz="2400" dirty="0" smtClean="0"/>
              <a:t>Table</a:t>
            </a:r>
            <a:r>
              <a:rPr lang="en" sz="2400" dirty="0" smtClean="0"/>
              <a:t> </a:t>
            </a:r>
            <a:r>
              <a:rPr lang="en" sz="2400" dirty="0"/>
              <a:t>of identified barcodes from the run </a:t>
            </a:r>
            <a:br>
              <a:rPr lang="en" sz="2400" dirty="0"/>
            </a:br>
            <a:endParaRPr lang="en" sz="2400" dirty="0"/>
          </a:p>
          <a:p>
            <a:pPr marL="457200" indent="-381000">
              <a:buSzPct val="100000"/>
            </a:pPr>
            <a:r>
              <a:rPr lang="en-US" sz="2400" dirty="0" smtClean="0"/>
              <a:t>A numbe</a:t>
            </a:r>
            <a:r>
              <a:rPr lang="en-US" sz="2400" dirty="0"/>
              <a:t>r</a:t>
            </a:r>
            <a:r>
              <a:rPr lang="en" sz="2400" dirty="0" smtClean="0"/>
              <a:t> </a:t>
            </a:r>
            <a:r>
              <a:rPr lang="en" sz="2400" dirty="0"/>
              <a:t>of </a:t>
            </a:r>
            <a:r>
              <a:rPr lang="en" sz="2400" dirty="0" smtClean="0"/>
              <a:t>parameters</a:t>
            </a:r>
            <a:r>
              <a:rPr lang="en-US" sz="2400" dirty="0" smtClean="0"/>
              <a:t> available, however defaults work most of the time</a:t>
            </a:r>
            <a:endParaRPr lang="en" sz="2400" dirty="0"/>
          </a:p>
        </p:txBody>
      </p:sp>
    </p:spTree>
    <p:extLst>
      <p:ext uri="{BB962C8B-B14F-4D97-AF65-F5344CB8AC3E}">
        <p14:creationId xmlns:p14="http://schemas.microsoft.com/office/powerpoint/2010/main" val="1627870521"/>
      </p:ext>
    </p:extLst>
  </p:cSld>
  <p:clrMapOvr>
    <a:masterClrMapping/>
  </p:clrMapOvr>
  <p:transition spd="slow">
    <p:cut/>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smtClean="0"/>
              <a:t>Run</a:t>
            </a:r>
          </a:p>
          <a:p>
            <a:pPr lvl="1"/>
            <a:r>
              <a:rPr lang="en-US" dirty="0" err="1" smtClean="0"/>
              <a:t>dbcAmplicons</a:t>
            </a:r>
            <a:r>
              <a:rPr lang="en-US" dirty="0" smtClean="0"/>
              <a:t> preprocess</a:t>
            </a:r>
          </a:p>
          <a:p>
            <a:r>
              <a:rPr lang="en-US" dirty="0" smtClean="0"/>
              <a:t>Try --test to play with a few parameters </a:t>
            </a:r>
            <a:endParaRPr lang="en-US" dirty="0"/>
          </a:p>
        </p:txBody>
      </p:sp>
      <p:sp>
        <p:nvSpPr>
          <p:cNvPr id="6" name="Text Placeholder 5"/>
          <p:cNvSpPr>
            <a:spLocks noGrp="1"/>
          </p:cNvSpPr>
          <p:nvPr>
            <p:ph type="body" sz="half" idx="2"/>
          </p:nvPr>
        </p:nvSpPr>
        <p:spPr/>
        <p:txBody>
          <a:bodyPr/>
          <a:lstStyle/>
          <a:p>
            <a:r>
              <a:rPr lang="en-US" dirty="0" smtClean="0"/>
              <a:t>preprocess</a:t>
            </a:r>
            <a:endParaRPr lang="en-US" dirty="0"/>
          </a:p>
        </p:txBody>
      </p:sp>
      <p:sp>
        <p:nvSpPr>
          <p:cNvPr id="4" name="Title 3"/>
          <p:cNvSpPr>
            <a:spLocks noGrp="1"/>
          </p:cNvSpPr>
          <p:nvPr>
            <p:ph type="title"/>
          </p:nvPr>
        </p:nvSpPr>
        <p:spPr/>
        <p:txBody>
          <a:bodyPr/>
          <a:lstStyle/>
          <a:p>
            <a:r>
              <a:rPr lang="en-US" sz="1800" dirty="0" smtClean="0"/>
              <a:t>homework</a:t>
            </a:r>
            <a:endParaRPr lang="en-US" dirty="0"/>
          </a:p>
        </p:txBody>
      </p:sp>
    </p:spTree>
    <p:extLst>
      <p:ext uri="{BB962C8B-B14F-4D97-AF65-F5344CB8AC3E}">
        <p14:creationId xmlns:p14="http://schemas.microsoft.com/office/powerpoint/2010/main" val="210298016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Shape 514"/>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Next: overlapping reads</a:t>
            </a:r>
          </a:p>
        </p:txBody>
      </p:sp>
      <p:sp>
        <p:nvSpPr>
          <p:cNvPr id="515" name="Shape 515"/>
          <p:cNvSpPr txBox="1">
            <a:spLocks noGrp="1"/>
          </p:cNvSpPr>
          <p:nvPr>
            <p:ph type="body" idx="1"/>
          </p:nvPr>
        </p:nvSpPr>
        <p:spPr>
          <a:prstGeom prst="rect">
            <a:avLst/>
          </a:prstGeom>
        </p:spPr>
        <p:txBody>
          <a:bodyPr vert="horz" lIns="91425" tIns="91425" rIns="91425" bIns="91425" rtlCol="0" anchor="t" anchorCtr="0">
            <a:noAutofit/>
          </a:bodyPr>
          <a:lstStyle/>
          <a:p>
            <a:pPr marL="457200" indent="-381000">
              <a:buSzPct val="100000"/>
            </a:pPr>
            <a:r>
              <a:rPr lang="en" sz="2400" dirty="0" err="1"/>
              <a:t>dbcAmplicons</a:t>
            </a:r>
            <a:r>
              <a:rPr lang="en" sz="2400" dirty="0"/>
              <a:t> join builds off of preprocess</a:t>
            </a:r>
            <a:br>
              <a:rPr lang="en" sz="2400" dirty="0"/>
            </a:br>
            <a:endParaRPr lang="en" sz="2400" dirty="0"/>
          </a:p>
          <a:p>
            <a:pPr marL="457200" indent="-381000">
              <a:buSzPct val="100000"/>
            </a:pPr>
            <a:r>
              <a:rPr lang="en" sz="2400" dirty="0"/>
              <a:t>Uses </a:t>
            </a:r>
            <a:r>
              <a:rPr lang="en-US" sz="2400" dirty="0" smtClean="0"/>
              <a:t>FLASH2, </a:t>
            </a:r>
            <a:r>
              <a:rPr lang="en" sz="2400" dirty="0" smtClean="0"/>
              <a:t>a modified </a:t>
            </a:r>
            <a:r>
              <a:rPr lang="en" sz="2400" dirty="0"/>
              <a:t>version of flash (Fast Length Adjustment of </a:t>
            </a:r>
            <a:r>
              <a:rPr lang="en" sz="2400" dirty="0" err="1"/>
              <a:t>SHort</a:t>
            </a:r>
            <a:r>
              <a:rPr lang="en" sz="2400" dirty="0"/>
              <a:t> </a:t>
            </a:r>
            <a:r>
              <a:rPr lang="en" sz="2400" dirty="0" smtClean="0"/>
              <a:t>reads</a:t>
            </a:r>
            <a:r>
              <a:rPr lang="en-US" sz="2400" dirty="0" smtClean="0"/>
              <a:t>, </a:t>
            </a:r>
            <a:r>
              <a:rPr lang="en-US" sz="2400" dirty="0">
                <a:hlinkClick r:id="rId3"/>
              </a:rPr>
              <a:t>http://ccb.jhu.edu/software/FLASH/</a:t>
            </a:r>
            <a:r>
              <a:rPr lang="en" sz="2400" dirty="0" smtClean="0"/>
              <a:t>) </a:t>
            </a:r>
            <a:r>
              <a:rPr lang="en" sz="2400" dirty="0"/>
              <a:t>to merge paired-end </a:t>
            </a:r>
            <a:r>
              <a:rPr lang="en" sz="2400" dirty="0" smtClean="0"/>
              <a:t>reads</a:t>
            </a:r>
            <a:r>
              <a:rPr lang="en-US" sz="2400" dirty="0" smtClean="0"/>
              <a:t>.</a:t>
            </a:r>
          </a:p>
          <a:p>
            <a:pPr marL="457200" indent="-381000">
              <a:buSzPct val="100000"/>
            </a:pPr>
            <a:r>
              <a:rPr lang="en-US" sz="2400" dirty="0" smtClean="0"/>
              <a:t>Modification include:</a:t>
            </a:r>
          </a:p>
          <a:p>
            <a:pPr marL="731520" lvl="1" indent="-381000">
              <a:buSzPct val="100000"/>
            </a:pPr>
            <a:r>
              <a:rPr lang="en-US" dirty="0" smtClean="0"/>
              <a:t>Performs complete overlaps with adapter trimming</a:t>
            </a:r>
          </a:p>
          <a:p>
            <a:pPr marL="731520" lvl="1" indent="-381000">
              <a:buSzPct val="100000"/>
            </a:pPr>
            <a:r>
              <a:rPr lang="en-US" dirty="0" smtClean="0"/>
              <a:t>Allows for different sized reads (after cutting primer off)</a:t>
            </a:r>
          </a:p>
          <a:p>
            <a:pPr marL="731520" lvl="1" indent="-381000">
              <a:buSzPct val="100000"/>
            </a:pPr>
            <a:r>
              <a:rPr lang="en-US" dirty="0" smtClean="0"/>
              <a:t>Discards reads with &gt; 50% Q of 2 (changed to Q10 in </a:t>
            </a:r>
            <a:r>
              <a:rPr lang="en-US" dirty="0" err="1" smtClean="0"/>
              <a:t>dbcAmplicons</a:t>
            </a:r>
            <a:r>
              <a:rPr lang="en-US" dirty="0" smtClean="0"/>
              <a:t>), which are indicative of adapter/primer dimers</a:t>
            </a:r>
          </a:p>
        </p:txBody>
      </p:sp>
    </p:spTree>
    <p:extLst>
      <p:ext uri="{BB962C8B-B14F-4D97-AF65-F5344CB8AC3E}">
        <p14:creationId xmlns:p14="http://schemas.microsoft.com/office/powerpoint/2010/main" val="1537176640"/>
      </p:ext>
    </p:extLst>
  </p:cSld>
  <p:clrMapOvr>
    <a:masterClrMapping/>
  </p:clrMapOvr>
  <p:transition spd="slow">
    <p:cut/>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Flash2 – overlapping of reads</a:t>
            </a:r>
            <a:endParaRPr lang="en-US" dirty="0"/>
          </a:p>
        </p:txBody>
      </p:sp>
      <p:grpSp>
        <p:nvGrpSpPr>
          <p:cNvPr id="39" name="Group 38"/>
          <p:cNvGrpSpPr/>
          <p:nvPr/>
        </p:nvGrpSpPr>
        <p:grpSpPr>
          <a:xfrm>
            <a:off x="3231962" y="2323354"/>
            <a:ext cx="4813188" cy="252342"/>
            <a:chOff x="4906182" y="2246894"/>
            <a:chExt cx="6417584" cy="336455"/>
          </a:xfrm>
        </p:grpSpPr>
        <p:sp>
          <p:nvSpPr>
            <p:cNvPr id="3" name="Rectangle 2"/>
            <p:cNvSpPr/>
            <p:nvPr/>
          </p:nvSpPr>
          <p:spPr>
            <a:xfrm>
              <a:off x="10626009" y="2250191"/>
              <a:ext cx="228600" cy="64008"/>
            </a:xfrm>
            <a:prstGeom prst="rect">
              <a:avLst/>
            </a:prstGeom>
            <a:solidFill>
              <a:schemeClr val="accent3">
                <a:lumMod val="5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 name="Rectangle 3"/>
            <p:cNvSpPr/>
            <p:nvPr/>
          </p:nvSpPr>
          <p:spPr>
            <a:xfrm>
              <a:off x="5368951" y="2505627"/>
              <a:ext cx="228600" cy="64008"/>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 name="Rectangle 4"/>
            <p:cNvSpPr/>
            <p:nvPr/>
          </p:nvSpPr>
          <p:spPr>
            <a:xfrm>
              <a:off x="10861326" y="2250069"/>
              <a:ext cx="457200" cy="64008"/>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 name="Rectangle 5"/>
            <p:cNvSpPr/>
            <p:nvPr/>
          </p:nvSpPr>
          <p:spPr>
            <a:xfrm>
              <a:off x="4906182" y="2507355"/>
              <a:ext cx="457200" cy="6400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Rectangle 6"/>
            <p:cNvSpPr/>
            <p:nvPr/>
          </p:nvSpPr>
          <p:spPr>
            <a:xfrm>
              <a:off x="10631249" y="2505243"/>
              <a:ext cx="228600" cy="64008"/>
            </a:xfrm>
            <a:prstGeom prst="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Rectangle 7"/>
            <p:cNvSpPr/>
            <p:nvPr/>
          </p:nvSpPr>
          <p:spPr>
            <a:xfrm>
              <a:off x="10866566" y="2497360"/>
              <a:ext cx="457200" cy="64008"/>
            </a:xfrm>
            <a:prstGeom prst="rect">
              <a:avLst/>
            </a:prstGeom>
            <a:solidFill>
              <a:schemeClr val="accent4">
                <a:lumMod val="60000"/>
                <a:lumOff val="4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5370104" y="2251187"/>
              <a:ext cx="228600" cy="64008"/>
            </a:xfrm>
            <a:prstGeom prst="rect">
              <a:avLst/>
            </a:prstGeom>
            <a:solidFill>
              <a:schemeClr val="accent3">
                <a:lumMod val="60000"/>
                <a:lumOff val="4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0" name="Rectangle 9"/>
            <p:cNvSpPr/>
            <p:nvPr/>
          </p:nvSpPr>
          <p:spPr>
            <a:xfrm>
              <a:off x="4907706" y="2249433"/>
              <a:ext cx="457200" cy="64008"/>
            </a:xfrm>
            <a:prstGeom prst="rect">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 name="Rectangle 10"/>
            <p:cNvSpPr/>
            <p:nvPr/>
          </p:nvSpPr>
          <p:spPr>
            <a:xfrm>
              <a:off x="6516682" y="2246894"/>
              <a:ext cx="3182112"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Rectangle 11"/>
            <p:cNvSpPr/>
            <p:nvPr/>
          </p:nvSpPr>
          <p:spPr>
            <a:xfrm>
              <a:off x="6512822" y="2505243"/>
              <a:ext cx="318906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3" name="TextBox 12"/>
            <p:cNvSpPr txBox="1"/>
            <p:nvPr/>
          </p:nvSpPr>
          <p:spPr>
            <a:xfrm>
              <a:off x="6331353" y="2275573"/>
              <a:ext cx="3958909" cy="307776"/>
            </a:xfrm>
            <a:prstGeom prst="rect">
              <a:avLst/>
            </a:prstGeom>
            <a:noFill/>
          </p:spPr>
          <p:txBody>
            <a:bodyPr wrap="square" rtlCol="0">
              <a:spAutoFit/>
            </a:bodyPr>
            <a:lstStyle/>
            <a:p>
              <a:pPr algn="ctr"/>
              <a:r>
                <a:rPr lang="en-US" sz="900" dirty="0"/>
                <a:t>Target Region</a:t>
              </a:r>
            </a:p>
          </p:txBody>
        </p:sp>
        <p:sp>
          <p:nvSpPr>
            <p:cNvPr id="14" name="Rectangle 13"/>
            <p:cNvSpPr/>
            <p:nvPr/>
          </p:nvSpPr>
          <p:spPr>
            <a:xfrm>
              <a:off x="5600726" y="2505788"/>
              <a:ext cx="457200" cy="6400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10167436" y="2250430"/>
              <a:ext cx="457200" cy="64008"/>
            </a:xfrm>
            <a:prstGeom prst="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7" name="Rectangle 16"/>
            <p:cNvSpPr/>
            <p:nvPr/>
          </p:nvSpPr>
          <p:spPr>
            <a:xfrm>
              <a:off x="10166206" y="2505243"/>
              <a:ext cx="457200" cy="64008"/>
            </a:xfrm>
            <a:prstGeom prst="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8" name="Rectangle 17"/>
            <p:cNvSpPr/>
            <p:nvPr/>
          </p:nvSpPr>
          <p:spPr>
            <a:xfrm>
              <a:off x="5600789" y="2249826"/>
              <a:ext cx="457200" cy="64008"/>
            </a:xfrm>
            <a:prstGeom prst="rect">
              <a:avLst/>
            </a:prstGeom>
            <a:solidFill>
              <a:schemeClr val="accent6">
                <a:lumMod val="60000"/>
                <a:lumOff val="4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9" name="Rectangle 18"/>
            <p:cNvSpPr/>
            <p:nvPr/>
          </p:nvSpPr>
          <p:spPr>
            <a:xfrm>
              <a:off x="6054751"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0" name="Rectangle 19"/>
            <p:cNvSpPr/>
            <p:nvPr/>
          </p:nvSpPr>
          <p:spPr>
            <a:xfrm>
              <a:off x="6057989" y="2249826"/>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1" name="Rectangle 20"/>
            <p:cNvSpPr/>
            <p:nvPr/>
          </p:nvSpPr>
          <p:spPr>
            <a:xfrm>
              <a:off x="9701882"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2" name="Rectangle 21"/>
            <p:cNvSpPr/>
            <p:nvPr/>
          </p:nvSpPr>
          <p:spPr>
            <a:xfrm>
              <a:off x="9703207" y="2249826"/>
              <a:ext cx="457200" cy="64008"/>
            </a:xfrm>
            <a:prstGeom prst="rect">
              <a:avLst/>
            </a:prstGeom>
            <a:solidFill>
              <a:schemeClr val="tx2">
                <a:lumMod val="50000"/>
              </a:schemeClr>
            </a:solid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24" name="Right Arrow 23"/>
          <p:cNvSpPr/>
          <p:nvPr/>
        </p:nvSpPr>
        <p:spPr>
          <a:xfrm>
            <a:off x="4098198" y="2609218"/>
            <a:ext cx="1111977" cy="86336"/>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5" name="TextBox 24"/>
          <p:cNvSpPr txBox="1"/>
          <p:nvPr/>
        </p:nvSpPr>
        <p:spPr>
          <a:xfrm>
            <a:off x="4158089" y="2649689"/>
            <a:ext cx="1567926" cy="230832"/>
          </a:xfrm>
          <a:prstGeom prst="rect">
            <a:avLst/>
          </a:prstGeom>
          <a:noFill/>
        </p:spPr>
        <p:txBody>
          <a:bodyPr wrap="square" rtlCol="0">
            <a:spAutoFit/>
          </a:bodyPr>
          <a:lstStyle/>
          <a:p>
            <a:pPr algn="ctr"/>
            <a:r>
              <a:rPr lang="en-US" sz="900" dirty="0"/>
              <a:t>Read 1</a:t>
            </a:r>
          </a:p>
        </p:txBody>
      </p:sp>
      <p:sp>
        <p:nvSpPr>
          <p:cNvPr id="26" name="Right Arrow 25"/>
          <p:cNvSpPr/>
          <p:nvPr/>
        </p:nvSpPr>
        <p:spPr>
          <a:xfrm rot="10800000">
            <a:off x="5981700" y="2177594"/>
            <a:ext cx="1190930" cy="8914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cxnSp>
        <p:nvCxnSpPr>
          <p:cNvPr id="34" name="Straight Arrow Connector 33"/>
          <p:cNvCxnSpPr/>
          <p:nvPr/>
        </p:nvCxnSpPr>
        <p:spPr>
          <a:xfrm>
            <a:off x="4098198" y="1861066"/>
            <a:ext cx="3078782" cy="0"/>
          </a:xfrm>
          <a:prstGeom prst="straightConnector1">
            <a:avLst/>
          </a:prstGeom>
          <a:ln w="38100">
            <a:solidFill>
              <a:srgbClr val="00275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942052" y="1866766"/>
            <a:ext cx="1567926" cy="230832"/>
          </a:xfrm>
          <a:prstGeom prst="rect">
            <a:avLst/>
          </a:prstGeom>
          <a:noFill/>
        </p:spPr>
        <p:txBody>
          <a:bodyPr wrap="square" rtlCol="0">
            <a:spAutoFit/>
          </a:bodyPr>
          <a:lstStyle/>
          <a:p>
            <a:pPr algn="ctr"/>
            <a:r>
              <a:rPr lang="en-US" sz="900" dirty="0"/>
              <a:t>Insert size</a:t>
            </a:r>
          </a:p>
        </p:txBody>
      </p:sp>
      <p:sp>
        <p:nvSpPr>
          <p:cNvPr id="38" name="TextBox 37"/>
          <p:cNvSpPr txBox="1"/>
          <p:nvPr/>
        </p:nvSpPr>
        <p:spPr>
          <a:xfrm>
            <a:off x="5531417" y="2012522"/>
            <a:ext cx="1567926" cy="230832"/>
          </a:xfrm>
          <a:prstGeom prst="rect">
            <a:avLst/>
          </a:prstGeom>
          <a:noFill/>
        </p:spPr>
        <p:txBody>
          <a:bodyPr wrap="square" rtlCol="0">
            <a:spAutoFit/>
          </a:bodyPr>
          <a:lstStyle/>
          <a:p>
            <a:pPr algn="ctr"/>
            <a:r>
              <a:rPr lang="en-US" sz="900" dirty="0"/>
              <a:t>Read 2</a:t>
            </a:r>
          </a:p>
        </p:txBody>
      </p:sp>
      <p:grpSp>
        <p:nvGrpSpPr>
          <p:cNvPr id="40" name="Group 39"/>
          <p:cNvGrpSpPr/>
          <p:nvPr/>
        </p:nvGrpSpPr>
        <p:grpSpPr>
          <a:xfrm>
            <a:off x="3231962" y="4091000"/>
            <a:ext cx="4813188" cy="258648"/>
            <a:chOff x="4906182" y="2238487"/>
            <a:chExt cx="6417584" cy="344863"/>
          </a:xfrm>
        </p:grpSpPr>
        <p:sp>
          <p:nvSpPr>
            <p:cNvPr id="41" name="Rectangle 40"/>
            <p:cNvSpPr/>
            <p:nvPr/>
          </p:nvSpPr>
          <p:spPr>
            <a:xfrm>
              <a:off x="10626009" y="2250191"/>
              <a:ext cx="228600" cy="64008"/>
            </a:xfrm>
            <a:prstGeom prst="rect">
              <a:avLst/>
            </a:prstGeom>
            <a:solidFill>
              <a:schemeClr val="accent3">
                <a:lumMod val="5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2" name="Rectangle 41"/>
            <p:cNvSpPr/>
            <p:nvPr/>
          </p:nvSpPr>
          <p:spPr>
            <a:xfrm>
              <a:off x="5368951" y="2505627"/>
              <a:ext cx="228600" cy="64008"/>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3" name="Rectangle 42"/>
            <p:cNvSpPr/>
            <p:nvPr/>
          </p:nvSpPr>
          <p:spPr>
            <a:xfrm>
              <a:off x="10861326" y="2250069"/>
              <a:ext cx="457200" cy="64008"/>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4" name="Rectangle 43"/>
            <p:cNvSpPr/>
            <p:nvPr/>
          </p:nvSpPr>
          <p:spPr>
            <a:xfrm>
              <a:off x="4906182" y="2507355"/>
              <a:ext cx="457200" cy="6400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5" name="Rectangle 44"/>
            <p:cNvSpPr/>
            <p:nvPr/>
          </p:nvSpPr>
          <p:spPr>
            <a:xfrm>
              <a:off x="10631249" y="2505243"/>
              <a:ext cx="228600" cy="64008"/>
            </a:xfrm>
            <a:prstGeom prst="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6" name="Rectangle 45"/>
            <p:cNvSpPr/>
            <p:nvPr/>
          </p:nvSpPr>
          <p:spPr>
            <a:xfrm>
              <a:off x="10866566" y="2510060"/>
              <a:ext cx="457200" cy="64008"/>
            </a:xfrm>
            <a:prstGeom prst="rect">
              <a:avLst/>
            </a:prstGeom>
            <a:solidFill>
              <a:schemeClr val="accent4">
                <a:lumMod val="60000"/>
                <a:lumOff val="4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7" name="Rectangle 46"/>
            <p:cNvSpPr/>
            <p:nvPr/>
          </p:nvSpPr>
          <p:spPr>
            <a:xfrm>
              <a:off x="5370104" y="2238487"/>
              <a:ext cx="228600" cy="64008"/>
            </a:xfrm>
            <a:prstGeom prst="rect">
              <a:avLst/>
            </a:prstGeom>
            <a:solidFill>
              <a:schemeClr val="accent3">
                <a:lumMod val="60000"/>
                <a:lumOff val="4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8" name="Rectangle 47"/>
            <p:cNvSpPr/>
            <p:nvPr/>
          </p:nvSpPr>
          <p:spPr>
            <a:xfrm>
              <a:off x="4907706" y="2249433"/>
              <a:ext cx="457200" cy="64008"/>
            </a:xfrm>
            <a:prstGeom prst="rect">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9" name="Rectangle 48"/>
            <p:cNvSpPr/>
            <p:nvPr/>
          </p:nvSpPr>
          <p:spPr>
            <a:xfrm>
              <a:off x="6516682" y="2246894"/>
              <a:ext cx="3182112"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0" name="Rectangle 49"/>
            <p:cNvSpPr/>
            <p:nvPr/>
          </p:nvSpPr>
          <p:spPr>
            <a:xfrm>
              <a:off x="6512822" y="2505243"/>
              <a:ext cx="318906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1" name="TextBox 50"/>
            <p:cNvSpPr txBox="1"/>
            <p:nvPr/>
          </p:nvSpPr>
          <p:spPr>
            <a:xfrm>
              <a:off x="6331353" y="2275574"/>
              <a:ext cx="3958909" cy="307776"/>
            </a:xfrm>
            <a:prstGeom prst="rect">
              <a:avLst/>
            </a:prstGeom>
            <a:noFill/>
          </p:spPr>
          <p:txBody>
            <a:bodyPr wrap="square" rtlCol="0">
              <a:spAutoFit/>
            </a:bodyPr>
            <a:lstStyle/>
            <a:p>
              <a:pPr algn="ctr"/>
              <a:r>
                <a:rPr lang="en-US" sz="900" dirty="0"/>
                <a:t>Target Region</a:t>
              </a:r>
            </a:p>
          </p:txBody>
        </p:sp>
        <p:sp>
          <p:nvSpPr>
            <p:cNvPr id="52" name="Rectangle 51"/>
            <p:cNvSpPr/>
            <p:nvPr/>
          </p:nvSpPr>
          <p:spPr>
            <a:xfrm>
              <a:off x="5600726" y="2505788"/>
              <a:ext cx="457200" cy="6400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3" name="Rectangle 52"/>
            <p:cNvSpPr/>
            <p:nvPr/>
          </p:nvSpPr>
          <p:spPr>
            <a:xfrm>
              <a:off x="10167436" y="2250430"/>
              <a:ext cx="457200" cy="64008"/>
            </a:xfrm>
            <a:prstGeom prst="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4" name="Rectangle 53"/>
            <p:cNvSpPr/>
            <p:nvPr/>
          </p:nvSpPr>
          <p:spPr>
            <a:xfrm>
              <a:off x="10166206" y="2505243"/>
              <a:ext cx="457200" cy="64008"/>
            </a:xfrm>
            <a:prstGeom prst="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5" name="Rectangle 54"/>
            <p:cNvSpPr/>
            <p:nvPr/>
          </p:nvSpPr>
          <p:spPr>
            <a:xfrm>
              <a:off x="5600789" y="2249826"/>
              <a:ext cx="457200" cy="64008"/>
            </a:xfrm>
            <a:prstGeom prst="rect">
              <a:avLst/>
            </a:prstGeom>
            <a:solidFill>
              <a:schemeClr val="accent6">
                <a:lumMod val="60000"/>
                <a:lumOff val="4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6" name="Rectangle 55"/>
            <p:cNvSpPr/>
            <p:nvPr/>
          </p:nvSpPr>
          <p:spPr>
            <a:xfrm>
              <a:off x="6054751"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7" name="Rectangle 56"/>
            <p:cNvSpPr/>
            <p:nvPr/>
          </p:nvSpPr>
          <p:spPr>
            <a:xfrm>
              <a:off x="6057989" y="2249826"/>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8" name="Rectangle 57"/>
            <p:cNvSpPr/>
            <p:nvPr/>
          </p:nvSpPr>
          <p:spPr>
            <a:xfrm>
              <a:off x="9701882"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9" name="Rectangle 58"/>
            <p:cNvSpPr/>
            <p:nvPr/>
          </p:nvSpPr>
          <p:spPr>
            <a:xfrm>
              <a:off x="9703207" y="2249826"/>
              <a:ext cx="457200" cy="64008"/>
            </a:xfrm>
            <a:prstGeom prst="rect">
              <a:avLst/>
            </a:prstGeom>
            <a:solidFill>
              <a:schemeClr val="tx2">
                <a:lumMod val="50000"/>
              </a:schemeClr>
            </a:solid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60" name="Right Arrow 59"/>
          <p:cNvSpPr/>
          <p:nvPr/>
        </p:nvSpPr>
        <p:spPr>
          <a:xfrm>
            <a:off x="4098198" y="4383170"/>
            <a:ext cx="1714500" cy="6858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61" name="TextBox 60"/>
          <p:cNvSpPr txBox="1"/>
          <p:nvPr/>
        </p:nvSpPr>
        <p:spPr>
          <a:xfrm>
            <a:off x="4158089" y="4423640"/>
            <a:ext cx="1567926" cy="230832"/>
          </a:xfrm>
          <a:prstGeom prst="rect">
            <a:avLst/>
          </a:prstGeom>
          <a:noFill/>
        </p:spPr>
        <p:txBody>
          <a:bodyPr wrap="square" rtlCol="0">
            <a:spAutoFit/>
          </a:bodyPr>
          <a:lstStyle/>
          <a:p>
            <a:pPr algn="ctr"/>
            <a:r>
              <a:rPr lang="en-US" sz="900" dirty="0"/>
              <a:t>Read 1</a:t>
            </a:r>
          </a:p>
        </p:txBody>
      </p:sp>
      <p:sp>
        <p:nvSpPr>
          <p:cNvPr id="62" name="Right Arrow 61"/>
          <p:cNvSpPr/>
          <p:nvPr/>
        </p:nvSpPr>
        <p:spPr>
          <a:xfrm rot="10800000">
            <a:off x="5458130" y="3955755"/>
            <a:ext cx="1714500" cy="6858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cxnSp>
        <p:nvCxnSpPr>
          <p:cNvPr id="63" name="Straight Arrow Connector 62"/>
          <p:cNvCxnSpPr/>
          <p:nvPr/>
        </p:nvCxnSpPr>
        <p:spPr>
          <a:xfrm>
            <a:off x="4098198" y="3683154"/>
            <a:ext cx="3078782" cy="0"/>
          </a:xfrm>
          <a:prstGeom prst="straightConnector1">
            <a:avLst/>
          </a:prstGeom>
          <a:ln w="38100">
            <a:solidFill>
              <a:srgbClr val="00275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4942052" y="3688853"/>
            <a:ext cx="1567926" cy="230832"/>
          </a:xfrm>
          <a:prstGeom prst="rect">
            <a:avLst/>
          </a:prstGeom>
          <a:noFill/>
        </p:spPr>
        <p:txBody>
          <a:bodyPr wrap="square" rtlCol="0">
            <a:spAutoFit/>
          </a:bodyPr>
          <a:lstStyle/>
          <a:p>
            <a:pPr algn="ctr"/>
            <a:r>
              <a:rPr lang="en-US" sz="900" dirty="0"/>
              <a:t>Insert size</a:t>
            </a:r>
          </a:p>
        </p:txBody>
      </p:sp>
      <p:sp>
        <p:nvSpPr>
          <p:cNvPr id="65" name="TextBox 64"/>
          <p:cNvSpPr txBox="1"/>
          <p:nvPr/>
        </p:nvSpPr>
        <p:spPr>
          <a:xfrm>
            <a:off x="5531417" y="3786473"/>
            <a:ext cx="1567926" cy="230832"/>
          </a:xfrm>
          <a:prstGeom prst="rect">
            <a:avLst/>
          </a:prstGeom>
          <a:noFill/>
        </p:spPr>
        <p:txBody>
          <a:bodyPr wrap="square" rtlCol="0">
            <a:spAutoFit/>
          </a:bodyPr>
          <a:lstStyle/>
          <a:p>
            <a:pPr algn="ctr"/>
            <a:r>
              <a:rPr lang="en-US" sz="900" dirty="0"/>
              <a:t>Read 2</a:t>
            </a:r>
          </a:p>
        </p:txBody>
      </p:sp>
      <p:grpSp>
        <p:nvGrpSpPr>
          <p:cNvPr id="66" name="Group 65"/>
          <p:cNvGrpSpPr/>
          <p:nvPr/>
        </p:nvGrpSpPr>
        <p:grpSpPr>
          <a:xfrm>
            <a:off x="3231962" y="5779968"/>
            <a:ext cx="4813188" cy="257104"/>
            <a:chOff x="4906182" y="2240544"/>
            <a:chExt cx="6417584" cy="342804"/>
          </a:xfrm>
        </p:grpSpPr>
        <p:sp>
          <p:nvSpPr>
            <p:cNvPr id="67" name="Rectangle 66"/>
            <p:cNvSpPr/>
            <p:nvPr/>
          </p:nvSpPr>
          <p:spPr>
            <a:xfrm>
              <a:off x="10626009" y="2250191"/>
              <a:ext cx="228600" cy="64008"/>
            </a:xfrm>
            <a:prstGeom prst="rect">
              <a:avLst/>
            </a:prstGeom>
            <a:solidFill>
              <a:schemeClr val="accent3">
                <a:lumMod val="5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8" name="Rectangle 67"/>
            <p:cNvSpPr/>
            <p:nvPr/>
          </p:nvSpPr>
          <p:spPr>
            <a:xfrm>
              <a:off x="5368951" y="2505627"/>
              <a:ext cx="228600" cy="64008"/>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9" name="Rectangle 68"/>
            <p:cNvSpPr/>
            <p:nvPr/>
          </p:nvSpPr>
          <p:spPr>
            <a:xfrm>
              <a:off x="10861326" y="2250069"/>
              <a:ext cx="457200" cy="64008"/>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0" name="Rectangle 69"/>
            <p:cNvSpPr/>
            <p:nvPr/>
          </p:nvSpPr>
          <p:spPr>
            <a:xfrm>
              <a:off x="4906182" y="2507355"/>
              <a:ext cx="457200" cy="6400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1" name="Rectangle 70"/>
            <p:cNvSpPr/>
            <p:nvPr/>
          </p:nvSpPr>
          <p:spPr>
            <a:xfrm>
              <a:off x="10631249" y="2505243"/>
              <a:ext cx="228600" cy="64008"/>
            </a:xfrm>
            <a:prstGeom prst="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2" name="Rectangle 71"/>
            <p:cNvSpPr/>
            <p:nvPr/>
          </p:nvSpPr>
          <p:spPr>
            <a:xfrm>
              <a:off x="10866566" y="2497360"/>
              <a:ext cx="457200" cy="64008"/>
            </a:xfrm>
            <a:prstGeom prst="rect">
              <a:avLst/>
            </a:prstGeom>
            <a:solidFill>
              <a:schemeClr val="accent4">
                <a:lumMod val="60000"/>
                <a:lumOff val="4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3" name="Rectangle 72"/>
            <p:cNvSpPr/>
            <p:nvPr/>
          </p:nvSpPr>
          <p:spPr>
            <a:xfrm>
              <a:off x="5370104" y="2251187"/>
              <a:ext cx="228600" cy="64008"/>
            </a:xfrm>
            <a:prstGeom prst="rect">
              <a:avLst/>
            </a:prstGeom>
            <a:solidFill>
              <a:schemeClr val="accent3">
                <a:lumMod val="60000"/>
                <a:lumOff val="4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4" name="Rectangle 73"/>
            <p:cNvSpPr/>
            <p:nvPr/>
          </p:nvSpPr>
          <p:spPr>
            <a:xfrm>
              <a:off x="4907706" y="2249433"/>
              <a:ext cx="457200" cy="64008"/>
            </a:xfrm>
            <a:prstGeom prst="rect">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5" name="Rectangle 74"/>
            <p:cNvSpPr/>
            <p:nvPr/>
          </p:nvSpPr>
          <p:spPr>
            <a:xfrm>
              <a:off x="6516682" y="2240544"/>
              <a:ext cx="3182112"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6" name="Rectangle 75"/>
            <p:cNvSpPr/>
            <p:nvPr/>
          </p:nvSpPr>
          <p:spPr>
            <a:xfrm>
              <a:off x="6512822" y="2505243"/>
              <a:ext cx="318906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7" name="TextBox 76"/>
            <p:cNvSpPr txBox="1"/>
            <p:nvPr/>
          </p:nvSpPr>
          <p:spPr>
            <a:xfrm>
              <a:off x="6331353" y="2275573"/>
              <a:ext cx="3958909" cy="307775"/>
            </a:xfrm>
            <a:prstGeom prst="rect">
              <a:avLst/>
            </a:prstGeom>
            <a:noFill/>
          </p:spPr>
          <p:txBody>
            <a:bodyPr wrap="square" rtlCol="0">
              <a:spAutoFit/>
            </a:bodyPr>
            <a:lstStyle/>
            <a:p>
              <a:pPr algn="ctr"/>
              <a:r>
                <a:rPr lang="en-US" sz="900" dirty="0"/>
                <a:t>Target Region</a:t>
              </a:r>
            </a:p>
          </p:txBody>
        </p:sp>
        <p:sp>
          <p:nvSpPr>
            <p:cNvPr id="78" name="Rectangle 77"/>
            <p:cNvSpPr/>
            <p:nvPr/>
          </p:nvSpPr>
          <p:spPr>
            <a:xfrm>
              <a:off x="5600726" y="2505788"/>
              <a:ext cx="457200" cy="6400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9" name="Rectangle 78"/>
            <p:cNvSpPr/>
            <p:nvPr/>
          </p:nvSpPr>
          <p:spPr>
            <a:xfrm>
              <a:off x="10167436" y="2250430"/>
              <a:ext cx="457200" cy="64008"/>
            </a:xfrm>
            <a:prstGeom prst="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0" name="Rectangle 79"/>
            <p:cNvSpPr/>
            <p:nvPr/>
          </p:nvSpPr>
          <p:spPr>
            <a:xfrm>
              <a:off x="10166206" y="2505243"/>
              <a:ext cx="457200" cy="64008"/>
            </a:xfrm>
            <a:prstGeom prst="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1" name="Rectangle 80"/>
            <p:cNvSpPr/>
            <p:nvPr/>
          </p:nvSpPr>
          <p:spPr>
            <a:xfrm>
              <a:off x="5600789" y="2249826"/>
              <a:ext cx="457200" cy="64008"/>
            </a:xfrm>
            <a:prstGeom prst="rect">
              <a:avLst/>
            </a:prstGeom>
            <a:solidFill>
              <a:schemeClr val="accent6">
                <a:lumMod val="60000"/>
                <a:lumOff val="4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2" name="Rectangle 81"/>
            <p:cNvSpPr/>
            <p:nvPr/>
          </p:nvSpPr>
          <p:spPr>
            <a:xfrm>
              <a:off x="6054751"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3" name="Rectangle 82"/>
            <p:cNvSpPr/>
            <p:nvPr/>
          </p:nvSpPr>
          <p:spPr>
            <a:xfrm>
              <a:off x="6057989" y="2249826"/>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4" name="Rectangle 83"/>
            <p:cNvSpPr/>
            <p:nvPr/>
          </p:nvSpPr>
          <p:spPr>
            <a:xfrm>
              <a:off x="9701882"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5" name="Rectangle 84"/>
            <p:cNvSpPr/>
            <p:nvPr/>
          </p:nvSpPr>
          <p:spPr>
            <a:xfrm>
              <a:off x="9703207" y="2249826"/>
              <a:ext cx="457200" cy="64008"/>
            </a:xfrm>
            <a:prstGeom prst="rect">
              <a:avLst/>
            </a:prstGeom>
            <a:solidFill>
              <a:schemeClr val="tx2">
                <a:lumMod val="50000"/>
              </a:schemeClr>
            </a:solid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86" name="Right Arrow 85"/>
          <p:cNvSpPr/>
          <p:nvPr/>
        </p:nvSpPr>
        <p:spPr>
          <a:xfrm>
            <a:off x="4098198" y="6070596"/>
            <a:ext cx="3595084" cy="90278"/>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7" name="TextBox 86"/>
          <p:cNvSpPr txBox="1"/>
          <p:nvPr/>
        </p:nvSpPr>
        <p:spPr>
          <a:xfrm>
            <a:off x="4158089" y="6111066"/>
            <a:ext cx="1567926" cy="230832"/>
          </a:xfrm>
          <a:prstGeom prst="rect">
            <a:avLst/>
          </a:prstGeom>
          <a:noFill/>
        </p:spPr>
        <p:txBody>
          <a:bodyPr wrap="square" rtlCol="0">
            <a:spAutoFit/>
          </a:bodyPr>
          <a:lstStyle/>
          <a:p>
            <a:pPr algn="ctr"/>
            <a:r>
              <a:rPr lang="en-US" sz="900" dirty="0"/>
              <a:t>Read 1</a:t>
            </a:r>
          </a:p>
        </p:txBody>
      </p:sp>
      <p:sp>
        <p:nvSpPr>
          <p:cNvPr id="88" name="Right Arrow 87"/>
          <p:cNvSpPr/>
          <p:nvPr/>
        </p:nvSpPr>
        <p:spPr>
          <a:xfrm rot="10800000">
            <a:off x="3574862" y="5621873"/>
            <a:ext cx="3597768" cy="89886"/>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cxnSp>
        <p:nvCxnSpPr>
          <p:cNvPr id="89" name="Straight Arrow Connector 88"/>
          <p:cNvCxnSpPr/>
          <p:nvPr/>
        </p:nvCxnSpPr>
        <p:spPr>
          <a:xfrm>
            <a:off x="4098198" y="5351815"/>
            <a:ext cx="3078782" cy="0"/>
          </a:xfrm>
          <a:prstGeom prst="straightConnector1">
            <a:avLst/>
          </a:prstGeom>
          <a:ln w="38100">
            <a:solidFill>
              <a:srgbClr val="00275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4942052" y="5357515"/>
            <a:ext cx="1567926" cy="230832"/>
          </a:xfrm>
          <a:prstGeom prst="rect">
            <a:avLst/>
          </a:prstGeom>
          <a:noFill/>
        </p:spPr>
        <p:txBody>
          <a:bodyPr wrap="square" rtlCol="0">
            <a:spAutoFit/>
          </a:bodyPr>
          <a:lstStyle/>
          <a:p>
            <a:pPr algn="ctr"/>
            <a:r>
              <a:rPr lang="en-US" sz="900" dirty="0"/>
              <a:t>Insert size</a:t>
            </a:r>
          </a:p>
        </p:txBody>
      </p:sp>
      <p:sp>
        <p:nvSpPr>
          <p:cNvPr id="91" name="TextBox 90"/>
          <p:cNvSpPr txBox="1"/>
          <p:nvPr/>
        </p:nvSpPr>
        <p:spPr>
          <a:xfrm>
            <a:off x="5531417" y="5464374"/>
            <a:ext cx="1567926" cy="230832"/>
          </a:xfrm>
          <a:prstGeom prst="rect">
            <a:avLst/>
          </a:prstGeom>
          <a:noFill/>
        </p:spPr>
        <p:txBody>
          <a:bodyPr wrap="square" rtlCol="0">
            <a:spAutoFit/>
          </a:bodyPr>
          <a:lstStyle/>
          <a:p>
            <a:pPr algn="ctr"/>
            <a:r>
              <a:rPr lang="en-US" sz="900" dirty="0"/>
              <a:t>Read 2</a:t>
            </a:r>
          </a:p>
        </p:txBody>
      </p:sp>
      <p:cxnSp>
        <p:nvCxnSpPr>
          <p:cNvPr id="95" name="Straight Connector 94"/>
          <p:cNvCxnSpPr/>
          <p:nvPr/>
        </p:nvCxnSpPr>
        <p:spPr>
          <a:xfrm>
            <a:off x="4093389" y="3019430"/>
            <a:ext cx="111197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6021176" y="3019430"/>
            <a:ext cx="111197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4098198" y="4800605"/>
            <a:ext cx="3073439"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4100940" y="6419855"/>
            <a:ext cx="3073439"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1009461" y="2123853"/>
            <a:ext cx="2035988" cy="507831"/>
          </a:xfrm>
          <a:prstGeom prst="rect">
            <a:avLst/>
          </a:prstGeom>
          <a:noFill/>
        </p:spPr>
        <p:txBody>
          <a:bodyPr wrap="square" rtlCol="0">
            <a:spAutoFit/>
          </a:bodyPr>
          <a:lstStyle/>
          <a:p>
            <a:r>
              <a:rPr lang="en-US" sz="1350" dirty="0"/>
              <a:t>Insert size &gt; length of the number of cycles</a:t>
            </a:r>
          </a:p>
        </p:txBody>
      </p:sp>
      <p:sp>
        <p:nvSpPr>
          <p:cNvPr id="103" name="TextBox 102"/>
          <p:cNvSpPr txBox="1"/>
          <p:nvPr/>
        </p:nvSpPr>
        <p:spPr>
          <a:xfrm>
            <a:off x="1008806" y="3560739"/>
            <a:ext cx="2222502" cy="715581"/>
          </a:xfrm>
          <a:prstGeom prst="rect">
            <a:avLst/>
          </a:prstGeom>
          <a:noFill/>
        </p:spPr>
        <p:txBody>
          <a:bodyPr wrap="square" rtlCol="0">
            <a:spAutoFit/>
          </a:bodyPr>
          <a:lstStyle/>
          <a:p>
            <a:r>
              <a:rPr lang="en-US" sz="1350" dirty="0"/>
              <a:t>Insert size &lt; length of the number of cycles (</a:t>
            </a:r>
            <a:r>
              <a:rPr lang="en-US" sz="1350"/>
              <a:t>10bp min)</a:t>
            </a:r>
          </a:p>
        </p:txBody>
      </p:sp>
      <p:sp>
        <p:nvSpPr>
          <p:cNvPr id="104" name="TextBox 103"/>
          <p:cNvSpPr txBox="1"/>
          <p:nvPr/>
        </p:nvSpPr>
        <p:spPr>
          <a:xfrm>
            <a:off x="1000382" y="5096732"/>
            <a:ext cx="2035988" cy="507831"/>
          </a:xfrm>
          <a:prstGeom prst="rect">
            <a:avLst/>
          </a:prstGeom>
          <a:noFill/>
        </p:spPr>
        <p:txBody>
          <a:bodyPr wrap="square" rtlCol="0">
            <a:spAutoFit/>
          </a:bodyPr>
          <a:lstStyle/>
          <a:p>
            <a:r>
              <a:rPr lang="en-US" sz="1350" dirty="0"/>
              <a:t>Insert size &lt; length of the read length</a:t>
            </a:r>
          </a:p>
        </p:txBody>
      </p:sp>
      <p:sp>
        <p:nvSpPr>
          <p:cNvPr id="107" name="TextBox 106"/>
          <p:cNvSpPr txBox="1"/>
          <p:nvPr/>
        </p:nvSpPr>
        <p:spPr>
          <a:xfrm>
            <a:off x="7270022" y="2791719"/>
            <a:ext cx="2035988" cy="300082"/>
          </a:xfrm>
          <a:prstGeom prst="rect">
            <a:avLst/>
          </a:prstGeom>
          <a:noFill/>
        </p:spPr>
        <p:txBody>
          <a:bodyPr wrap="square" rtlCol="0">
            <a:spAutoFit/>
          </a:bodyPr>
          <a:lstStyle/>
          <a:p>
            <a:r>
              <a:rPr lang="en-US" sz="1350" dirty="0"/>
              <a:t>Product: Read Pair</a:t>
            </a:r>
          </a:p>
        </p:txBody>
      </p:sp>
      <p:sp>
        <p:nvSpPr>
          <p:cNvPr id="108" name="TextBox 107"/>
          <p:cNvSpPr txBox="1"/>
          <p:nvPr/>
        </p:nvSpPr>
        <p:spPr>
          <a:xfrm>
            <a:off x="7270021" y="4584249"/>
            <a:ext cx="1624121" cy="507831"/>
          </a:xfrm>
          <a:prstGeom prst="rect">
            <a:avLst/>
          </a:prstGeom>
          <a:noFill/>
        </p:spPr>
        <p:txBody>
          <a:bodyPr wrap="square" rtlCol="0">
            <a:spAutoFit/>
          </a:bodyPr>
          <a:lstStyle/>
          <a:p>
            <a:r>
              <a:rPr lang="en-US" sz="1350" dirty="0"/>
              <a:t>Product: </a:t>
            </a:r>
            <a:r>
              <a:rPr lang="en-US" sz="1350"/>
              <a:t>Extended 	Single</a:t>
            </a:r>
            <a:endParaRPr lang="en-US" sz="1350" dirty="0"/>
          </a:p>
        </p:txBody>
      </p:sp>
      <p:sp>
        <p:nvSpPr>
          <p:cNvPr id="109" name="TextBox 108"/>
          <p:cNvSpPr txBox="1"/>
          <p:nvPr/>
        </p:nvSpPr>
        <p:spPr>
          <a:xfrm>
            <a:off x="7243294" y="6166905"/>
            <a:ext cx="1900706" cy="507831"/>
          </a:xfrm>
          <a:prstGeom prst="rect">
            <a:avLst/>
          </a:prstGeom>
          <a:noFill/>
        </p:spPr>
        <p:txBody>
          <a:bodyPr wrap="square" rtlCol="0">
            <a:spAutoFit/>
          </a:bodyPr>
          <a:lstStyle/>
          <a:p>
            <a:r>
              <a:rPr lang="en-US" sz="1350" dirty="0"/>
              <a:t>Product: Adapter 	Trimmed Single</a:t>
            </a:r>
          </a:p>
        </p:txBody>
      </p:sp>
    </p:spTree>
    <p:extLst>
      <p:ext uri="{BB962C8B-B14F-4D97-AF65-F5344CB8AC3E}">
        <p14:creationId xmlns:p14="http://schemas.microsoft.com/office/powerpoint/2010/main" val="201839544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4" name="Picture Placeholder 3"/>
          <p:cNvSpPr>
            <a:spLocks noGrp="1"/>
          </p:cNvSpPr>
          <p:nvPr>
            <p:ph type="pic" idx="1"/>
          </p:nvPr>
        </p:nvSpPr>
        <p:spPr/>
      </p:sp>
      <p:sp>
        <p:nvSpPr>
          <p:cNvPr id="5" name="Text Placeholder 4"/>
          <p:cNvSpPr>
            <a:spLocks noGrp="1"/>
          </p:cNvSpPr>
          <p:nvPr>
            <p:ph type="body" sz="half" idx="2"/>
          </p:nvPr>
        </p:nvSpPr>
        <p:spPr/>
        <p:txBody>
          <a:bodyPr anchor="ctr"/>
          <a:lstStyle/>
          <a:p>
            <a:r>
              <a:rPr lang="en" dirty="0" err="1">
                <a:solidFill>
                  <a:schemeClr val="bg1"/>
                </a:solidFill>
              </a:rPr>
              <a:t>dbcAmplicons</a:t>
            </a:r>
            <a:r>
              <a:rPr lang="en" dirty="0">
                <a:solidFill>
                  <a:schemeClr val="bg1"/>
                </a:solidFill>
              </a:rPr>
              <a:t> join parameters</a:t>
            </a:r>
            <a:endParaRPr lang="en-US" dirty="0"/>
          </a:p>
        </p:txBody>
      </p:sp>
      <p:sp>
        <p:nvSpPr>
          <p:cNvPr id="520" name="Shape 520"/>
          <p:cNvSpPr txBox="1">
            <a:spLocks noGrp="1"/>
          </p:cNvSpPr>
          <p:nvPr>
            <p:ph type="title"/>
          </p:nvPr>
        </p:nvSpPr>
        <p:spPr>
          <a:prstGeom prst="rect">
            <a:avLst/>
          </a:prstGeom>
        </p:spPr>
        <p:txBody>
          <a:bodyPr vert="horz" lIns="91425" tIns="91425" rIns="91425" bIns="91425" rtlCol="0" anchor="ctr" anchorCtr="0">
            <a:noAutofit/>
          </a:bodyPr>
          <a:lstStyle/>
          <a:p>
            <a:endParaRPr lang="en"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684337"/>
            <a:ext cx="6641363" cy="4073525"/>
          </a:xfrm>
          <a:prstGeom prst="rect">
            <a:avLst/>
          </a:prstGeom>
        </p:spPr>
      </p:pic>
    </p:spTree>
    <p:extLst>
      <p:ext uri="{BB962C8B-B14F-4D97-AF65-F5344CB8AC3E}">
        <p14:creationId xmlns:p14="http://schemas.microsoft.com/office/powerpoint/2010/main" val="452999055"/>
      </p:ext>
    </p:extLst>
  </p:cSld>
  <p:clrMapOvr>
    <a:masterClrMapping/>
  </p:clrMapOvr>
  <p:transition spd="slow">
    <p:cut/>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Shape 526"/>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Executing </a:t>
            </a:r>
            <a:r>
              <a:rPr lang="en" dirty="0" err="1">
                <a:solidFill>
                  <a:schemeClr val="bg1"/>
                </a:solidFill>
              </a:rPr>
              <a:t>dbcAmplicons</a:t>
            </a:r>
            <a:r>
              <a:rPr lang="en" dirty="0">
                <a:solidFill>
                  <a:schemeClr val="bg1"/>
                </a:solidFill>
              </a:rPr>
              <a:t> join</a:t>
            </a:r>
          </a:p>
        </p:txBody>
      </p:sp>
      <p:sp>
        <p:nvSpPr>
          <p:cNvPr id="527" name="Shape 527"/>
          <p:cNvSpPr txBox="1">
            <a:spLocks noGrp="1"/>
          </p:cNvSpPr>
          <p:nvPr>
            <p:ph type="body" idx="1"/>
          </p:nvPr>
        </p:nvSpPr>
        <p:spPr>
          <a:xfrm>
            <a:off x="137475" y="2057401"/>
            <a:ext cx="9144000" cy="675599"/>
          </a:xfrm>
          <a:prstGeom prst="rect">
            <a:avLst/>
          </a:prstGeom>
        </p:spPr>
        <p:txBody>
          <a:bodyPr vert="horz" lIns="91425" tIns="91425" rIns="91425" bIns="91425" rtlCol="0" anchor="t" anchorCtr="0">
            <a:noAutofit/>
          </a:bodyPr>
          <a:lstStyle/>
          <a:p>
            <a:pPr>
              <a:buClr>
                <a:schemeClr val="dk1"/>
              </a:buClr>
              <a:buSzPct val="64705"/>
              <a:buNone/>
            </a:pPr>
            <a:r>
              <a:rPr lang="en" sz="1700"/>
              <a:t>dbcAmplicons join -O join/match -1 match_16S_R1.fastq.gz -2 match_16S_R2.fastq.gz -v</a:t>
            </a:r>
          </a:p>
          <a:p>
            <a:pPr>
              <a:buClr>
                <a:schemeClr val="dk1"/>
              </a:buClr>
              <a:buSzPct val="61111"/>
              <a:buNone/>
            </a:pPr>
            <a:endParaRPr sz="1800"/>
          </a:p>
          <a:p>
            <a:pPr>
              <a:buNone/>
            </a:pPr>
            <a:endParaRPr sz="1800"/>
          </a:p>
        </p:txBody>
      </p:sp>
      <p:pic>
        <p:nvPicPr>
          <p:cNvPr id="528" name="Shape 528"/>
          <p:cNvPicPr preferRelativeResize="0"/>
          <p:nvPr/>
        </p:nvPicPr>
        <p:blipFill>
          <a:blip r:embed="rId3">
            <a:alphaModFix/>
          </a:blip>
          <a:stretch>
            <a:fillRect/>
          </a:stretch>
        </p:blipFill>
        <p:spPr>
          <a:xfrm>
            <a:off x="772775" y="3248463"/>
            <a:ext cx="7598450" cy="2947550"/>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1558309724"/>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8"/>
                                        </p:tgtEl>
                                        <p:attrNameLst>
                                          <p:attrName>style.visibility</p:attrName>
                                        </p:attrNameLst>
                                      </p:cBhvr>
                                      <p:to>
                                        <p:strVal val="visible"/>
                                      </p:to>
                                    </p:set>
                                    <p:animEffect transition="in" filter="fade">
                                      <p:cBhvr>
                                        <p:cTn id="7" dur="1000"/>
                                        <p:tgtEl>
                                          <p:spTgt spid="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Shape 533"/>
          <p:cNvSpPr txBox="1">
            <a:spLocks noGrp="1"/>
          </p:cNvSpPr>
          <p:nvPr>
            <p:ph type="title"/>
          </p:nvPr>
        </p:nvSpPr>
        <p:spPr>
          <a:prstGeom prst="rect">
            <a:avLst/>
          </a:prstGeom>
        </p:spPr>
        <p:txBody>
          <a:bodyPr vert="horz" lIns="91425" tIns="91425" rIns="91425" bIns="91425" rtlCol="0" anchor="ctr" anchorCtr="0">
            <a:noAutofit/>
          </a:bodyPr>
          <a:lstStyle/>
          <a:p>
            <a:r>
              <a:rPr lang="en" dirty="0" err="1">
                <a:solidFill>
                  <a:schemeClr val="bg1"/>
                </a:solidFill>
              </a:rPr>
              <a:t>dbcAmplicons</a:t>
            </a:r>
            <a:r>
              <a:rPr lang="en" dirty="0">
                <a:solidFill>
                  <a:schemeClr val="bg1"/>
                </a:solidFill>
              </a:rPr>
              <a:t> join outputs</a:t>
            </a:r>
          </a:p>
        </p:txBody>
      </p:sp>
      <p:sp>
        <p:nvSpPr>
          <p:cNvPr id="534" name="Shape 534"/>
          <p:cNvSpPr txBox="1">
            <a:spLocks noGrp="1"/>
          </p:cNvSpPr>
          <p:nvPr>
            <p:ph type="body" idx="1"/>
          </p:nvPr>
        </p:nvSpPr>
        <p:spPr>
          <a:xfrm>
            <a:off x="457200" y="4236601"/>
            <a:ext cx="8229600" cy="1477799"/>
          </a:xfrm>
          <a:prstGeom prst="rect">
            <a:avLst/>
          </a:prstGeom>
        </p:spPr>
        <p:txBody>
          <a:bodyPr vert="horz" lIns="91425" tIns="91425" rIns="91425" bIns="91425" rtlCol="0" anchor="t" anchorCtr="0">
            <a:noAutofit/>
          </a:bodyPr>
          <a:lstStyle/>
          <a:p>
            <a:pPr marL="457200" indent="-342900">
              <a:buSzPct val="100000"/>
            </a:pPr>
            <a:r>
              <a:rPr lang="en" sz="1800" dirty="0"/>
              <a:t>3 </a:t>
            </a:r>
            <a:r>
              <a:rPr lang="en" sz="1800" dirty="0" err="1"/>
              <a:t>fastq</a:t>
            </a:r>
            <a:r>
              <a:rPr lang="en" sz="1800" dirty="0"/>
              <a:t> files: 1 of overlapped </a:t>
            </a:r>
            <a:r>
              <a:rPr lang="en" sz="1800" dirty="0" smtClean="0"/>
              <a:t>pairs</a:t>
            </a:r>
            <a:r>
              <a:rPr lang="en-US" sz="1800" dirty="0" smtClean="0"/>
              <a:t> [</a:t>
            </a:r>
            <a:r>
              <a:rPr lang="en-US" sz="1800" dirty="0" err="1" smtClean="0"/>
              <a:t>extendedFrags</a:t>
            </a:r>
            <a:r>
              <a:rPr lang="en-US" sz="1800" dirty="0" smtClean="0"/>
              <a:t>]</a:t>
            </a:r>
            <a:r>
              <a:rPr lang="en" sz="1800" dirty="0" smtClean="0"/>
              <a:t>, 2 </a:t>
            </a:r>
            <a:r>
              <a:rPr lang="en-US" sz="1800" dirty="0" smtClean="0"/>
              <a:t>remaining </a:t>
            </a:r>
            <a:r>
              <a:rPr lang="en" sz="1800" dirty="0" smtClean="0"/>
              <a:t>single</a:t>
            </a:r>
            <a:r>
              <a:rPr lang="en-US" sz="1800" dirty="0" smtClean="0"/>
              <a:t> [notCombined_1/2]</a:t>
            </a:r>
            <a:r>
              <a:rPr lang="en" sz="1800" dirty="0" smtClean="0"/>
              <a:t> reads </a:t>
            </a:r>
            <a:r>
              <a:rPr lang="en" sz="1800" dirty="0"/>
              <a:t>that didn’t overlap</a:t>
            </a:r>
          </a:p>
          <a:p>
            <a:pPr marL="457200" indent="-342900">
              <a:buSzPct val="100000"/>
            </a:pPr>
            <a:r>
              <a:rPr lang="en" sz="1800" dirty="0"/>
              <a:t>Histogram showing the length of reads that overlapped and the frequency</a:t>
            </a:r>
            <a:br>
              <a:rPr lang="en" sz="1800" dirty="0"/>
            </a:br>
            <a:r>
              <a:rPr lang="en" sz="1800" dirty="0"/>
              <a:t>Ignore “</a:t>
            </a:r>
            <a:r>
              <a:rPr lang="en" sz="1800" dirty="0" err="1"/>
              <a:t>innie</a:t>
            </a:r>
            <a:r>
              <a:rPr lang="en" sz="1800" dirty="0"/>
              <a:t>” and “outie” designations for now</a:t>
            </a:r>
          </a:p>
          <a:p>
            <a:pPr>
              <a:buNone/>
            </a:pPr>
            <a:endParaRPr dirty="0"/>
          </a:p>
          <a:p>
            <a:pPr>
              <a:buNone/>
            </a:pPr>
            <a:endParaRPr dirty="0"/>
          </a:p>
        </p:txBody>
      </p:sp>
      <p:pic>
        <p:nvPicPr>
          <p:cNvPr id="535" name="Shape 535"/>
          <p:cNvPicPr preferRelativeResize="0"/>
          <p:nvPr/>
        </p:nvPicPr>
        <p:blipFill>
          <a:blip r:embed="rId3">
            <a:alphaModFix/>
          </a:blip>
          <a:stretch>
            <a:fillRect/>
          </a:stretch>
        </p:blipFill>
        <p:spPr>
          <a:xfrm>
            <a:off x="1687425" y="2178100"/>
            <a:ext cx="5657850" cy="1885950"/>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723590018"/>
      </p:ext>
    </p:extLst>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Philosophy</a:t>
            </a:r>
            <a:endParaRPr lang="en-US" dirty="0"/>
          </a:p>
        </p:txBody>
      </p:sp>
      <p:sp>
        <p:nvSpPr>
          <p:cNvPr id="4" name="TextBox 3"/>
          <p:cNvSpPr txBox="1"/>
          <p:nvPr/>
        </p:nvSpPr>
        <p:spPr>
          <a:xfrm>
            <a:off x="573010" y="3486738"/>
            <a:ext cx="2059186" cy="830997"/>
          </a:xfrm>
          <a:prstGeom prst="rect">
            <a:avLst/>
          </a:prstGeom>
          <a:solidFill>
            <a:srgbClr val="002060"/>
          </a:solidFill>
        </p:spPr>
        <p:txBody>
          <a:bodyPr wrap="square" rtlCol="0">
            <a:spAutoFit/>
          </a:bodyPr>
          <a:lstStyle/>
          <a:p>
            <a:pPr algn="ctr"/>
            <a:r>
              <a:rPr lang="en-US" sz="2400" dirty="0">
                <a:solidFill>
                  <a:schemeClr val="bg1"/>
                </a:solidFill>
              </a:rPr>
              <a:t>Perform Experiment</a:t>
            </a:r>
          </a:p>
        </p:txBody>
      </p:sp>
      <p:sp>
        <p:nvSpPr>
          <p:cNvPr id="5" name="TextBox 4"/>
          <p:cNvSpPr txBox="1"/>
          <p:nvPr/>
        </p:nvSpPr>
        <p:spPr>
          <a:xfrm>
            <a:off x="573011" y="4485801"/>
            <a:ext cx="2059186" cy="1200329"/>
          </a:xfrm>
          <a:prstGeom prst="rect">
            <a:avLst/>
          </a:prstGeom>
          <a:solidFill>
            <a:srgbClr val="002060"/>
          </a:solidFill>
        </p:spPr>
        <p:txBody>
          <a:bodyPr wrap="square" rtlCol="0">
            <a:spAutoFit/>
          </a:bodyPr>
          <a:lstStyle/>
          <a:p>
            <a:pPr algn="ctr"/>
            <a:r>
              <a:rPr lang="en-US" sz="2400" dirty="0">
                <a:solidFill>
                  <a:schemeClr val="bg1"/>
                </a:solidFill>
              </a:rPr>
              <a:t>Sample and Extract RNA/DNA</a:t>
            </a:r>
          </a:p>
        </p:txBody>
      </p:sp>
      <p:sp>
        <p:nvSpPr>
          <p:cNvPr id="8" name="TextBox 7"/>
          <p:cNvSpPr txBox="1"/>
          <p:nvPr/>
        </p:nvSpPr>
        <p:spPr>
          <a:xfrm>
            <a:off x="7108054" y="3205156"/>
            <a:ext cx="1517366" cy="461665"/>
          </a:xfrm>
          <a:prstGeom prst="rect">
            <a:avLst/>
          </a:prstGeom>
          <a:solidFill>
            <a:srgbClr val="002060"/>
          </a:solidFill>
        </p:spPr>
        <p:txBody>
          <a:bodyPr wrap="square" rtlCol="0">
            <a:spAutoFit/>
          </a:bodyPr>
          <a:lstStyle/>
          <a:p>
            <a:pPr algn="ctr"/>
            <a:r>
              <a:rPr lang="en-US" sz="2400" dirty="0">
                <a:solidFill>
                  <a:schemeClr val="bg1"/>
                </a:solidFill>
              </a:rPr>
              <a:t>Analyze</a:t>
            </a:r>
          </a:p>
        </p:txBody>
      </p:sp>
      <p:sp>
        <p:nvSpPr>
          <p:cNvPr id="9" name="TextBox 8"/>
          <p:cNvSpPr txBox="1"/>
          <p:nvPr/>
        </p:nvSpPr>
        <p:spPr>
          <a:xfrm>
            <a:off x="7108057" y="4351682"/>
            <a:ext cx="1517366" cy="461665"/>
          </a:xfrm>
          <a:prstGeom prst="rect">
            <a:avLst/>
          </a:prstGeom>
          <a:solidFill>
            <a:srgbClr val="002060"/>
          </a:solidFill>
        </p:spPr>
        <p:txBody>
          <a:bodyPr wrap="square" rtlCol="0">
            <a:spAutoFit/>
          </a:bodyPr>
          <a:lstStyle/>
          <a:p>
            <a:pPr algn="ctr"/>
            <a:r>
              <a:rPr lang="en-US" sz="2400" dirty="0">
                <a:solidFill>
                  <a:schemeClr val="bg1"/>
                </a:solidFill>
              </a:rPr>
              <a:t>Interpret</a:t>
            </a:r>
          </a:p>
        </p:txBody>
      </p:sp>
      <p:pic>
        <p:nvPicPr>
          <p:cNvPr id="10" name="Picture 9"/>
          <p:cNvPicPr>
            <a:picLocks noChangeAspect="1"/>
          </p:cNvPicPr>
          <p:nvPr/>
        </p:nvPicPr>
        <p:blipFill>
          <a:blip r:embed="rId2"/>
          <a:stretch>
            <a:fillRect/>
          </a:stretch>
        </p:blipFill>
        <p:spPr>
          <a:xfrm>
            <a:off x="4847412" y="2867983"/>
            <a:ext cx="2055930" cy="2068505"/>
          </a:xfrm>
          <a:prstGeom prst="rect">
            <a:avLst/>
          </a:prstGeom>
        </p:spPr>
      </p:pic>
      <p:sp>
        <p:nvSpPr>
          <p:cNvPr id="6" name="TextBox 5"/>
          <p:cNvSpPr txBox="1"/>
          <p:nvPr/>
        </p:nvSpPr>
        <p:spPr>
          <a:xfrm>
            <a:off x="3025589" y="3205156"/>
            <a:ext cx="1617109" cy="830997"/>
          </a:xfrm>
          <a:prstGeom prst="rect">
            <a:avLst/>
          </a:prstGeom>
          <a:solidFill>
            <a:srgbClr val="002060"/>
          </a:solidFill>
        </p:spPr>
        <p:txBody>
          <a:bodyPr wrap="square" rtlCol="0">
            <a:spAutoFit/>
          </a:bodyPr>
          <a:lstStyle/>
          <a:p>
            <a:pPr algn="ctr"/>
            <a:r>
              <a:rPr lang="en-US" sz="2400" dirty="0">
                <a:solidFill>
                  <a:schemeClr val="bg1"/>
                </a:solidFill>
              </a:rPr>
              <a:t>Prepare Libraries</a:t>
            </a:r>
          </a:p>
        </p:txBody>
      </p:sp>
      <p:sp>
        <p:nvSpPr>
          <p:cNvPr id="7" name="TextBox 6"/>
          <p:cNvSpPr txBox="1"/>
          <p:nvPr/>
        </p:nvSpPr>
        <p:spPr>
          <a:xfrm>
            <a:off x="3025589" y="4351682"/>
            <a:ext cx="1617111" cy="461665"/>
          </a:xfrm>
          <a:prstGeom prst="rect">
            <a:avLst/>
          </a:prstGeom>
          <a:solidFill>
            <a:srgbClr val="002060"/>
          </a:solidFill>
        </p:spPr>
        <p:txBody>
          <a:bodyPr wrap="square" rtlCol="0">
            <a:spAutoFit/>
          </a:bodyPr>
          <a:lstStyle/>
          <a:p>
            <a:pPr algn="ctr"/>
            <a:r>
              <a:rPr lang="en-US" sz="2400" dirty="0">
                <a:solidFill>
                  <a:schemeClr val="bg1"/>
                </a:solidFill>
              </a:rPr>
              <a:t>Sequence</a:t>
            </a:r>
          </a:p>
        </p:txBody>
      </p:sp>
      <p:sp>
        <p:nvSpPr>
          <p:cNvPr id="11" name="TextBox 10"/>
          <p:cNvSpPr txBox="1"/>
          <p:nvPr/>
        </p:nvSpPr>
        <p:spPr>
          <a:xfrm>
            <a:off x="573010" y="2564079"/>
            <a:ext cx="2059186" cy="830997"/>
          </a:xfrm>
          <a:prstGeom prst="rect">
            <a:avLst/>
          </a:prstGeom>
          <a:solidFill>
            <a:srgbClr val="002060"/>
          </a:solidFill>
        </p:spPr>
        <p:txBody>
          <a:bodyPr wrap="square" rtlCol="0">
            <a:spAutoFit/>
          </a:bodyPr>
          <a:lstStyle/>
          <a:p>
            <a:pPr algn="ctr"/>
            <a:r>
              <a:rPr lang="en-US" sz="2400" dirty="0">
                <a:solidFill>
                  <a:schemeClr val="bg1"/>
                </a:solidFill>
              </a:rPr>
              <a:t>Design</a:t>
            </a:r>
          </a:p>
          <a:p>
            <a:pPr algn="ctr"/>
            <a:r>
              <a:rPr lang="en-US" sz="2400" dirty="0">
                <a:solidFill>
                  <a:schemeClr val="bg1"/>
                </a:solidFill>
              </a:rPr>
              <a:t>Experiment</a:t>
            </a:r>
          </a:p>
        </p:txBody>
      </p:sp>
    </p:spTree>
    <p:extLst>
      <p:ext uri="{BB962C8B-B14F-4D97-AF65-F5344CB8AC3E}">
        <p14:creationId xmlns:p14="http://schemas.microsoft.com/office/powerpoint/2010/main" val="62289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Shape 540"/>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Histogram</a:t>
            </a:r>
          </a:p>
        </p:txBody>
      </p:sp>
      <p:sp>
        <p:nvSpPr>
          <p:cNvPr id="541" name="Shape 541"/>
          <p:cNvSpPr txBox="1">
            <a:spLocks noGrp="1"/>
          </p:cNvSpPr>
          <p:nvPr>
            <p:ph type="body" idx="1"/>
          </p:nvPr>
        </p:nvSpPr>
        <p:spPr>
          <a:xfrm>
            <a:off x="3952126" y="2057401"/>
            <a:ext cx="4822799" cy="3725699"/>
          </a:xfrm>
          <a:prstGeom prst="rect">
            <a:avLst/>
          </a:prstGeom>
        </p:spPr>
        <p:txBody>
          <a:bodyPr vert="horz" lIns="91425" tIns="91425" rIns="91425" bIns="91425" rtlCol="0" anchor="t" anchorCtr="0">
            <a:noAutofit/>
          </a:bodyPr>
          <a:lstStyle/>
          <a:p>
            <a:pPr marL="457200" indent="-381000">
              <a:buSzPct val="100000"/>
            </a:pPr>
            <a:r>
              <a:rPr lang="en" sz="2400"/>
              <a:t>“more match.histogram” will scroll through the file showing the lengths (symbolic)</a:t>
            </a:r>
          </a:p>
          <a:p>
            <a:pPr marL="457200" indent="-381000">
              <a:buSzPct val="100000"/>
            </a:pPr>
            <a:r>
              <a:rPr lang="en" sz="2400"/>
              <a:t>“match.hist” gives the number of sequences that fall into each numerical category</a:t>
            </a:r>
          </a:p>
          <a:p>
            <a:pPr marL="457200" indent="-381000">
              <a:buSzPct val="100000"/>
            </a:pPr>
            <a:r>
              <a:rPr lang="en" sz="2400"/>
              <a:t>Useful for determining the lengths of the amplicons that were sequenced</a:t>
            </a:r>
          </a:p>
        </p:txBody>
      </p:sp>
      <p:pic>
        <p:nvPicPr>
          <p:cNvPr id="542" name="Shape 542"/>
          <p:cNvPicPr preferRelativeResize="0"/>
          <p:nvPr/>
        </p:nvPicPr>
        <p:blipFill>
          <a:blip r:embed="rId3">
            <a:alphaModFix/>
          </a:blip>
          <a:stretch>
            <a:fillRect/>
          </a:stretch>
        </p:blipFill>
        <p:spPr>
          <a:xfrm>
            <a:off x="1194974" y="2133601"/>
            <a:ext cx="2525374" cy="3598999"/>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1052683272"/>
      </p:ext>
    </p:extLst>
  </p:cSld>
  <p:clrMapOvr>
    <a:masterClrMapping/>
  </p:clrMapOvr>
  <p:transition spd="slow">
    <p:cut/>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smtClean="0"/>
              <a:t>Using </a:t>
            </a:r>
            <a:r>
              <a:rPr lang="en-US" dirty="0" err="1" smtClean="0"/>
              <a:t>dbcAmplicons</a:t>
            </a:r>
            <a:endParaRPr lang="en-US" dirty="0" smtClean="0"/>
          </a:p>
          <a:p>
            <a:pPr lvl="1"/>
            <a:r>
              <a:rPr lang="en-US" dirty="0" smtClean="0"/>
              <a:t>Join the preprocessed reads</a:t>
            </a:r>
          </a:p>
          <a:p>
            <a:r>
              <a:rPr lang="en-US" dirty="0" smtClean="0"/>
              <a:t>Modify the parameter</a:t>
            </a:r>
          </a:p>
          <a:p>
            <a:pPr lvl="1"/>
            <a:r>
              <a:rPr lang="en-US" dirty="0" smtClean="0"/>
              <a:t>-x see how the results change</a:t>
            </a:r>
            <a:endParaRPr lang="en-US" dirty="0"/>
          </a:p>
        </p:txBody>
      </p:sp>
      <p:sp>
        <p:nvSpPr>
          <p:cNvPr id="7" name="Text Placeholder 6"/>
          <p:cNvSpPr>
            <a:spLocks noGrp="1"/>
          </p:cNvSpPr>
          <p:nvPr>
            <p:ph type="body" sz="half" idx="2"/>
          </p:nvPr>
        </p:nvSpPr>
        <p:spPr/>
        <p:txBody>
          <a:bodyPr/>
          <a:lstStyle/>
          <a:p>
            <a:r>
              <a:rPr lang="en-US" dirty="0" smtClean="0"/>
              <a:t>Join</a:t>
            </a:r>
            <a:endParaRPr lang="en-US" dirty="0"/>
          </a:p>
        </p:txBody>
      </p:sp>
      <p:sp>
        <p:nvSpPr>
          <p:cNvPr id="5" name="Title 4"/>
          <p:cNvSpPr>
            <a:spLocks noGrp="1"/>
          </p:cNvSpPr>
          <p:nvPr>
            <p:ph type="title"/>
          </p:nvPr>
        </p:nvSpPr>
        <p:spPr/>
        <p:txBody>
          <a:bodyPr/>
          <a:lstStyle/>
          <a:p>
            <a:r>
              <a:rPr lang="en-US" sz="1800" dirty="0" smtClean="0"/>
              <a:t>Homework</a:t>
            </a:r>
            <a:endParaRPr lang="en-US" dirty="0"/>
          </a:p>
        </p:txBody>
      </p:sp>
    </p:spTree>
    <p:extLst>
      <p:ext uri="{BB962C8B-B14F-4D97-AF65-F5344CB8AC3E}">
        <p14:creationId xmlns:p14="http://schemas.microsoft.com/office/powerpoint/2010/main" val="124615957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prstGeom prst="rect">
            <a:avLst/>
          </a:prstGeom>
        </p:spPr>
        <p:txBody>
          <a:bodyPr vert="horz" lIns="91425" tIns="91425" rIns="91425" bIns="91425" rtlCol="0" anchor="ctr" anchorCtr="0">
            <a:noAutofit/>
          </a:bodyPr>
          <a:lstStyle/>
          <a:p>
            <a:r>
              <a:rPr lang="en" dirty="0" err="1">
                <a:solidFill>
                  <a:schemeClr val="bg1"/>
                </a:solidFill>
              </a:rPr>
              <a:t>dbcAmplicons</a:t>
            </a:r>
            <a:r>
              <a:rPr lang="en" dirty="0">
                <a:solidFill>
                  <a:schemeClr val="bg1"/>
                </a:solidFill>
              </a:rPr>
              <a:t> classify</a:t>
            </a:r>
          </a:p>
        </p:txBody>
      </p:sp>
      <p:sp>
        <p:nvSpPr>
          <p:cNvPr id="548" name="Shape 548"/>
          <p:cNvSpPr txBox="1">
            <a:spLocks noGrp="1"/>
          </p:cNvSpPr>
          <p:nvPr>
            <p:ph type="body" idx="1"/>
          </p:nvPr>
        </p:nvSpPr>
        <p:spPr>
          <a:prstGeom prst="rect">
            <a:avLst/>
          </a:prstGeom>
        </p:spPr>
        <p:txBody>
          <a:bodyPr vert="horz" lIns="91425" tIns="91425" rIns="91425" bIns="91425" rtlCol="0" anchor="t" anchorCtr="0">
            <a:noAutofit/>
          </a:bodyPr>
          <a:lstStyle/>
          <a:p>
            <a:pPr marL="457200"/>
            <a:r>
              <a:rPr lang="en" dirty="0"/>
              <a:t>Uses the RDP (Ribosomal Database Project) classifier for bacterial and </a:t>
            </a:r>
            <a:r>
              <a:rPr lang="en" dirty="0" err="1"/>
              <a:t>archaeal</a:t>
            </a:r>
            <a:r>
              <a:rPr lang="en" dirty="0"/>
              <a:t> 16S, fungal </a:t>
            </a:r>
            <a:r>
              <a:rPr lang="en" dirty="0" smtClean="0"/>
              <a:t>LSU</a:t>
            </a:r>
            <a:r>
              <a:rPr lang="en-US" dirty="0" smtClean="0"/>
              <a:t>, ITS </a:t>
            </a:r>
            <a:r>
              <a:rPr lang="en-US" dirty="0" err="1" smtClean="0"/>
              <a:t>warcup</a:t>
            </a:r>
            <a:r>
              <a:rPr lang="en-US" dirty="0" smtClean="0"/>
              <a:t>/unite databases.</a:t>
            </a:r>
            <a:endParaRPr lang="en" dirty="0"/>
          </a:p>
          <a:p>
            <a:pPr marL="457200"/>
            <a:r>
              <a:rPr lang="en" dirty="0"/>
              <a:t>Classifies sequences </a:t>
            </a:r>
            <a:r>
              <a:rPr lang="en" dirty="0" smtClean="0"/>
              <a:t>to </a:t>
            </a:r>
            <a:r>
              <a:rPr lang="en-US" dirty="0" smtClean="0"/>
              <a:t>the </a:t>
            </a:r>
            <a:r>
              <a:rPr lang="en" dirty="0" smtClean="0"/>
              <a:t>closest taxonomic</a:t>
            </a:r>
            <a:r>
              <a:rPr lang="en-US" dirty="0" smtClean="0"/>
              <a:t> reference provides a bootstrap score for reliability</a:t>
            </a:r>
          </a:p>
          <a:p>
            <a:pPr marL="457200"/>
            <a:r>
              <a:rPr lang="en-US" dirty="0" smtClean="0"/>
              <a:t>Concatenates Paired end reads</a:t>
            </a:r>
            <a:endParaRPr lang="en" dirty="0"/>
          </a:p>
        </p:txBody>
      </p:sp>
    </p:spTree>
    <p:extLst>
      <p:ext uri="{BB962C8B-B14F-4D97-AF65-F5344CB8AC3E}">
        <p14:creationId xmlns:p14="http://schemas.microsoft.com/office/powerpoint/2010/main" val="459971765"/>
      </p:ext>
    </p:extLst>
  </p:cSld>
  <p:clrMapOvr>
    <a:masterClrMapping/>
  </p:clrMapOvr>
  <p:transition spd="slow">
    <p:cut/>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solidFill>
                  <a:schemeClr val="bg1"/>
                </a:solidFill>
              </a:rPr>
              <a:t>Direct classification vs clustering</a:t>
            </a:r>
            <a:endParaRPr lang="en-US" dirty="0">
              <a:solidFill>
                <a:schemeClr val="bg1"/>
              </a:solidFill>
            </a:endParaRPr>
          </a:p>
        </p:txBody>
      </p:sp>
      <p:sp>
        <p:nvSpPr>
          <p:cNvPr id="3" name="Text Placeholder 2"/>
          <p:cNvSpPr>
            <a:spLocks noGrp="1"/>
          </p:cNvSpPr>
          <p:nvPr>
            <p:ph type="body" idx="1"/>
          </p:nvPr>
        </p:nvSpPr>
        <p:spPr/>
        <p:txBody>
          <a:bodyPr/>
          <a:lstStyle/>
          <a:p>
            <a:r>
              <a:rPr lang="en-US" dirty="0" smtClean="0"/>
              <a:t>Clustering – “</a:t>
            </a:r>
            <a:r>
              <a:rPr lang="en-US" dirty="0"/>
              <a:t>Because of the increasing sizes of today’s amplicon datasets, fast and greedy </a:t>
            </a:r>
            <a:r>
              <a:rPr lang="en-US" i="1" dirty="0"/>
              <a:t>de novo</a:t>
            </a:r>
            <a:r>
              <a:rPr lang="en-US" dirty="0"/>
              <a:t> clustering heuristics are the preferred and only practical approach to produce </a:t>
            </a:r>
            <a:r>
              <a:rPr lang="en-US" dirty="0" smtClean="0"/>
              <a:t>OTUs”. </a:t>
            </a:r>
            <a:r>
              <a:rPr lang="en-US" dirty="0"/>
              <a:t>Shared steps in these current algorithms are:</a:t>
            </a:r>
            <a:endParaRPr lang="en-US" dirty="0" smtClean="0"/>
          </a:p>
          <a:p>
            <a:pPr marL="708660" lvl="1" indent="-342900">
              <a:buFont typeface="+mj-lt"/>
              <a:buAutoNum type="arabicPeriod"/>
            </a:pPr>
            <a:r>
              <a:rPr lang="en-US" dirty="0"/>
              <a:t>A</a:t>
            </a:r>
            <a:r>
              <a:rPr lang="en-US" dirty="0" smtClean="0"/>
              <a:t>n </a:t>
            </a:r>
            <a:r>
              <a:rPr lang="en-US" dirty="0"/>
              <a:t>amplicon is drawn out of the amplicon pool and becomes the center of a new OTU (centroid </a:t>
            </a:r>
            <a:r>
              <a:rPr lang="en-US" dirty="0" smtClean="0"/>
              <a:t>selection)</a:t>
            </a:r>
          </a:p>
          <a:p>
            <a:pPr marL="708660" lvl="1" indent="-342900">
              <a:buFont typeface="+mj-lt"/>
              <a:buAutoNum type="arabicPeriod"/>
            </a:pPr>
            <a:r>
              <a:rPr lang="en-US" dirty="0"/>
              <a:t>T</a:t>
            </a:r>
            <a:r>
              <a:rPr lang="en-US" dirty="0" smtClean="0"/>
              <a:t>his </a:t>
            </a:r>
            <a:r>
              <a:rPr lang="en-US" dirty="0"/>
              <a:t>centroid is then compared to all other </a:t>
            </a:r>
            <a:r>
              <a:rPr lang="en-US" dirty="0" err="1"/>
              <a:t>amplicons</a:t>
            </a:r>
            <a:r>
              <a:rPr lang="en-US" dirty="0"/>
              <a:t> remaining in the </a:t>
            </a:r>
            <a:r>
              <a:rPr lang="en-US" dirty="0" smtClean="0"/>
              <a:t>pool.</a:t>
            </a:r>
          </a:p>
          <a:p>
            <a:pPr marL="708660" lvl="1" indent="-342900">
              <a:buFont typeface="+mj-lt"/>
              <a:buAutoNum type="arabicPeriod"/>
            </a:pPr>
            <a:r>
              <a:rPr lang="en-US" dirty="0" smtClean="0"/>
              <a:t>Amplicons </a:t>
            </a:r>
            <a:r>
              <a:rPr lang="en-US" dirty="0"/>
              <a:t>for which the distance is within a global clustering threshold, </a:t>
            </a:r>
            <a:r>
              <a:rPr lang="en-US" i="1" dirty="0" smtClean="0"/>
              <a:t>t (e.g. 3%)</a:t>
            </a:r>
            <a:r>
              <a:rPr lang="en-US" dirty="0" smtClean="0"/>
              <a:t>, </a:t>
            </a:r>
            <a:r>
              <a:rPr lang="en-US" dirty="0"/>
              <a:t>to the centroid are moved from the pool to the </a:t>
            </a:r>
            <a:r>
              <a:rPr lang="en-US" dirty="0" smtClean="0"/>
              <a:t>OUT</a:t>
            </a:r>
          </a:p>
          <a:p>
            <a:pPr marL="708660" lvl="1" indent="-342900">
              <a:buFont typeface="+mj-lt"/>
              <a:buAutoNum type="arabicPeriod"/>
            </a:pPr>
            <a:r>
              <a:rPr lang="en-US" dirty="0" smtClean="0"/>
              <a:t>The </a:t>
            </a:r>
            <a:r>
              <a:rPr lang="en-US" dirty="0"/>
              <a:t>OTU is then closed. These steps are repeated as long as </a:t>
            </a:r>
            <a:r>
              <a:rPr lang="en-US" dirty="0" err="1"/>
              <a:t>amplicons</a:t>
            </a:r>
            <a:r>
              <a:rPr lang="en-US" dirty="0"/>
              <a:t> remain in the </a:t>
            </a:r>
            <a:r>
              <a:rPr lang="en-US" dirty="0" smtClean="0"/>
              <a:t>pool.</a:t>
            </a:r>
          </a:p>
          <a:p>
            <a:pPr marL="434340" indent="-342900"/>
            <a:r>
              <a:rPr lang="en-US" dirty="0" smtClean="0"/>
              <a:t>Problems as I see them, no biological rational to any of the clustering parameters, dependent on ordering, does not consider sequencing errors.</a:t>
            </a:r>
            <a:endParaRPr lang="en-US" dirty="0"/>
          </a:p>
        </p:txBody>
      </p:sp>
    </p:spTree>
    <p:extLst>
      <p:ext uri="{BB962C8B-B14F-4D97-AF65-F5344CB8AC3E}">
        <p14:creationId xmlns:p14="http://schemas.microsoft.com/office/powerpoint/2010/main" val="47754242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Classification</a:t>
            </a:r>
            <a:endParaRPr lang="en-US" dirty="0">
              <a:solidFill>
                <a:schemeClr val="bg1"/>
              </a:solidFill>
            </a:endParaRPr>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683342" y="1743921"/>
            <a:ext cx="7777316" cy="4037437"/>
          </a:xfrm>
          <a:prstGeom prst="rect">
            <a:avLst/>
          </a:prstGeom>
        </p:spPr>
      </p:pic>
    </p:spTree>
    <p:extLst>
      <p:ext uri="{BB962C8B-B14F-4D97-AF65-F5344CB8AC3E}">
        <p14:creationId xmlns:p14="http://schemas.microsoft.com/office/powerpoint/2010/main" val="195129955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solidFill>
                  <a:schemeClr val="bg1"/>
                </a:solidFill>
              </a:rPr>
              <a:t>Comparing Clustering Algorithms </a:t>
            </a:r>
            <a:endParaRPr lang="en-US" dirty="0">
              <a:solidFill>
                <a:schemeClr val="bg1"/>
              </a:solidFill>
            </a:endParaRPr>
          </a:p>
        </p:txBody>
      </p:sp>
      <p:sp>
        <p:nvSpPr>
          <p:cNvPr id="3" name="Text Placeholder 2"/>
          <p:cNvSpPr>
            <a:spLocks noGrp="1"/>
          </p:cNvSpPr>
          <p:nvPr>
            <p:ph type="body" idx="1"/>
          </p:nvPr>
        </p:nvSpPr>
        <p:spPr/>
        <p:txBody>
          <a:bodyPr/>
          <a:lstStyle/>
          <a:p>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 y="2235200"/>
            <a:ext cx="9525000" cy="2743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4"/>
          <p:cNvSpPr txBox="1">
            <a:spLocks noChangeArrowheads="1"/>
          </p:cNvSpPr>
          <p:nvPr/>
        </p:nvSpPr>
        <p:spPr bwMode="auto">
          <a:xfrm>
            <a:off x="266700" y="5290233"/>
            <a:ext cx="802163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eaLnBrk="1" hangingPunct="1"/>
            <a:r>
              <a:rPr lang="en-US" altLang="en-US" sz="1200" kern="1200" dirty="0"/>
              <a:t>Chen W, Zhang CK, Cheng Y, Zhang S, Zhao H (2013) A Comparison of Methods for Clustering 16S </a:t>
            </a:r>
            <a:r>
              <a:rPr lang="en-US" altLang="en-US" sz="1200" kern="1200" dirty="0" err="1"/>
              <a:t>rRNA</a:t>
            </a:r>
            <a:r>
              <a:rPr lang="en-US" altLang="en-US" sz="1200" kern="1200" dirty="0"/>
              <a:t> Sequences into OTUs. </a:t>
            </a:r>
            <a:r>
              <a:rPr lang="en-US" altLang="en-US" sz="1200" kern="1200" dirty="0" err="1"/>
              <a:t>PLoS</a:t>
            </a:r>
            <a:r>
              <a:rPr lang="en-US" altLang="en-US" sz="1200" kern="1200" dirty="0"/>
              <a:t> ONE 8(8): e70837. doi:10.1371/journal.pone.0070837</a:t>
            </a:r>
          </a:p>
          <a:p>
            <a:pPr eaLnBrk="1" hangingPunct="1"/>
            <a:r>
              <a:rPr lang="en-US" altLang="en-US" sz="1200" kern="1200" dirty="0">
                <a:hlinkClick r:id="rId3"/>
              </a:rPr>
              <a:t>http://journals.plos.org/plosone/article?id=info:doi/10.1371/journal.pone.0070837</a:t>
            </a:r>
            <a:endParaRPr lang="en-US" altLang="en-US" sz="1200" kern="1200" dirty="0"/>
          </a:p>
        </p:txBody>
      </p:sp>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7504" y="5983103"/>
            <a:ext cx="2119133" cy="454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27700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solidFill>
                  <a:schemeClr val="bg1"/>
                </a:solidFill>
              </a:rPr>
              <a:t>Direct Classification</a:t>
            </a:r>
            <a:endParaRPr lang="en-US" dirty="0">
              <a:solidFill>
                <a:schemeClr val="bg1"/>
              </a:solidFill>
            </a:endParaRPr>
          </a:p>
        </p:txBody>
      </p:sp>
      <p:sp>
        <p:nvSpPr>
          <p:cNvPr id="3" name="Text Placeholder 2"/>
          <p:cNvSpPr>
            <a:spLocks noGrp="1"/>
          </p:cNvSpPr>
          <p:nvPr>
            <p:ph type="body" idx="1"/>
          </p:nvPr>
        </p:nvSpPr>
        <p:spPr/>
        <p:txBody>
          <a:bodyPr/>
          <a:lstStyle/>
          <a:p>
            <a:r>
              <a:rPr lang="en-US" dirty="0" smtClean="0"/>
              <a:t>Ribosomal Database Project (RDP) - naïve </a:t>
            </a:r>
            <a:r>
              <a:rPr lang="en-US" dirty="0"/>
              <a:t>Bayesian Classifier</a:t>
            </a:r>
            <a:endParaRPr lang="en-US" dirty="0" smtClean="0"/>
          </a:p>
          <a:p>
            <a:pPr lvl="1"/>
            <a:r>
              <a:rPr lang="en-US" dirty="0" smtClean="0"/>
              <a:t>Compares each read to a database</a:t>
            </a:r>
          </a:p>
          <a:p>
            <a:pPr lvl="2"/>
            <a:r>
              <a:rPr lang="en-US" dirty="0" smtClean="0"/>
              <a:t>Database is updates periodically</a:t>
            </a:r>
          </a:p>
          <a:p>
            <a:pPr lvl="1"/>
            <a:r>
              <a:rPr lang="en-US" dirty="0" smtClean="0"/>
              <a:t>Compares by k-</a:t>
            </a:r>
            <a:r>
              <a:rPr lang="en-US" dirty="0" err="1" smtClean="0"/>
              <a:t>mers</a:t>
            </a:r>
            <a:r>
              <a:rPr lang="en-US" dirty="0" smtClean="0"/>
              <a:t> (15 </a:t>
            </a:r>
            <a:r>
              <a:rPr lang="en-US" dirty="0" err="1" smtClean="0"/>
              <a:t>mers</a:t>
            </a:r>
            <a:r>
              <a:rPr lang="en-US" dirty="0" smtClean="0"/>
              <a:t>)</a:t>
            </a:r>
          </a:p>
          <a:p>
            <a:pPr lvl="1"/>
            <a:r>
              <a:rPr lang="en-US" dirty="0" smtClean="0"/>
              <a:t>100 bootstraps to establish confidence in result</a:t>
            </a:r>
          </a:p>
          <a:p>
            <a:pPr lvl="1"/>
            <a:endParaRPr lang="en-US" dirty="0"/>
          </a:p>
          <a:p>
            <a:r>
              <a:rPr lang="en-US" dirty="0" smtClean="0"/>
              <a:t>Order does not matter, no 3% !</a:t>
            </a:r>
          </a:p>
          <a:p>
            <a:endParaRPr lang="en-US" dirty="0" smtClean="0"/>
          </a:p>
          <a:p>
            <a:r>
              <a:rPr lang="en-US" dirty="0" smtClean="0"/>
              <a:t>Drawbacks</a:t>
            </a:r>
          </a:p>
          <a:p>
            <a:pPr lvl="1"/>
            <a:r>
              <a:rPr lang="en-US" dirty="0" smtClean="0"/>
              <a:t>Accepts only </a:t>
            </a:r>
            <a:r>
              <a:rPr lang="en-US" dirty="0" err="1" smtClean="0"/>
              <a:t>fasta</a:t>
            </a:r>
            <a:r>
              <a:rPr lang="en-US" dirty="0" smtClean="0"/>
              <a:t> files</a:t>
            </a:r>
          </a:p>
          <a:p>
            <a:pPr lvl="1"/>
            <a:r>
              <a:rPr lang="en-US" dirty="0" smtClean="0"/>
              <a:t>Can be slow</a:t>
            </a:r>
          </a:p>
          <a:p>
            <a:pPr lvl="1"/>
            <a:r>
              <a:rPr lang="en-US" dirty="0" smtClean="0"/>
              <a:t>Down to genus only</a:t>
            </a:r>
          </a:p>
          <a:p>
            <a:pPr lvl="1"/>
            <a:r>
              <a:rPr lang="en-US" dirty="0" err="1" smtClean="0"/>
              <a:t>Kmers</a:t>
            </a:r>
            <a:r>
              <a:rPr lang="en-US" dirty="0" smtClean="0"/>
              <a:t> are based on whole 16s</a:t>
            </a:r>
          </a:p>
          <a:p>
            <a:pPr lvl="1"/>
            <a:endParaRPr lang="en-US" dirty="0" smtClean="0"/>
          </a:p>
        </p:txBody>
      </p:sp>
    </p:spTree>
    <p:extLst>
      <p:ext uri="{BB962C8B-B14F-4D97-AF65-F5344CB8AC3E}">
        <p14:creationId xmlns:p14="http://schemas.microsoft.com/office/powerpoint/2010/main" val="63801401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Direct classification</a:t>
            </a:r>
            <a:endParaRPr lang="en-US" dirty="0">
              <a:solidFill>
                <a:schemeClr val="bg1"/>
              </a:solidFill>
            </a:endParaRPr>
          </a:p>
        </p:txBody>
      </p:sp>
      <p:cxnSp>
        <p:nvCxnSpPr>
          <p:cNvPr id="5" name="Straight Connector 4"/>
          <p:cNvCxnSpPr/>
          <p:nvPr/>
        </p:nvCxnSpPr>
        <p:spPr>
          <a:xfrm>
            <a:off x="1312607" y="2106870"/>
            <a:ext cx="1238865" cy="0"/>
          </a:xfrm>
          <a:prstGeom prst="line">
            <a:avLst/>
          </a:prstGeom>
          <a:ln w="1016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1818969" y="2431335"/>
            <a:ext cx="1238865" cy="0"/>
          </a:xfrm>
          <a:prstGeom prst="line">
            <a:avLst/>
          </a:prstGeom>
          <a:ln w="1016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2895601" y="2986857"/>
            <a:ext cx="1238865" cy="0"/>
          </a:xfrm>
          <a:prstGeom prst="line">
            <a:avLst/>
          </a:prstGeom>
          <a:ln w="1016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543368" y="2281083"/>
            <a:ext cx="1238865" cy="0"/>
          </a:xfrm>
          <a:prstGeom prst="line">
            <a:avLst/>
          </a:prstGeom>
          <a:ln w="1016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543368" y="2816941"/>
            <a:ext cx="1238865" cy="0"/>
          </a:xfrm>
          <a:prstGeom prst="line">
            <a:avLst/>
          </a:prstGeom>
          <a:ln w="1016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543368" y="2536723"/>
            <a:ext cx="1238865" cy="0"/>
          </a:xfrm>
          <a:prstGeom prst="line">
            <a:avLst/>
          </a:prstGeom>
          <a:ln w="1016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543368" y="3072580"/>
            <a:ext cx="1238865" cy="0"/>
          </a:xfrm>
          <a:prstGeom prst="line">
            <a:avLst/>
          </a:prstGeom>
          <a:ln w="1016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438402" y="2721385"/>
            <a:ext cx="1238865" cy="0"/>
          </a:xfrm>
          <a:prstGeom prst="line">
            <a:avLst/>
          </a:prstGeom>
          <a:ln w="1016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263445" y="3188419"/>
            <a:ext cx="1238865" cy="0"/>
          </a:xfrm>
          <a:prstGeom prst="line">
            <a:avLst/>
          </a:prstGeom>
          <a:ln w="1016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769807" y="3512884"/>
            <a:ext cx="1238865" cy="0"/>
          </a:xfrm>
          <a:prstGeom prst="line">
            <a:avLst/>
          </a:prstGeom>
          <a:ln w="1016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846439" y="4068406"/>
            <a:ext cx="1238865" cy="0"/>
          </a:xfrm>
          <a:prstGeom prst="line">
            <a:avLst/>
          </a:prstGeom>
          <a:ln w="1016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389240" y="3802934"/>
            <a:ext cx="1238865" cy="0"/>
          </a:xfrm>
          <a:prstGeom prst="line">
            <a:avLst/>
          </a:prstGeom>
          <a:ln w="1016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150375" y="4230639"/>
            <a:ext cx="1238865" cy="0"/>
          </a:xfrm>
          <a:prstGeom prst="line">
            <a:avLst/>
          </a:prstGeom>
          <a:ln w="1016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656737" y="4555104"/>
            <a:ext cx="1238865" cy="0"/>
          </a:xfrm>
          <a:prstGeom prst="line">
            <a:avLst/>
          </a:prstGeom>
          <a:ln w="1016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733369" y="5110626"/>
            <a:ext cx="1238865" cy="0"/>
          </a:xfrm>
          <a:prstGeom prst="line">
            <a:avLst/>
          </a:prstGeom>
          <a:ln w="1016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276170" y="4845154"/>
            <a:ext cx="1238865" cy="0"/>
          </a:xfrm>
          <a:prstGeom prst="line">
            <a:avLst/>
          </a:prstGeom>
          <a:ln w="1016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150374" y="5371181"/>
            <a:ext cx="1238865" cy="0"/>
          </a:xfrm>
          <a:prstGeom prst="line">
            <a:avLst/>
          </a:prstGeom>
          <a:ln w="1016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656736" y="5695646"/>
            <a:ext cx="1238865" cy="0"/>
          </a:xfrm>
          <a:prstGeom prst="line">
            <a:avLst/>
          </a:prstGeom>
          <a:ln w="1016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2733368" y="6251168"/>
            <a:ext cx="1238865" cy="0"/>
          </a:xfrm>
          <a:prstGeom prst="line">
            <a:avLst/>
          </a:prstGeom>
          <a:ln w="1016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2276169" y="5985696"/>
            <a:ext cx="1238865" cy="0"/>
          </a:xfrm>
          <a:prstGeom prst="line">
            <a:avLst/>
          </a:prstGeom>
          <a:ln w="1016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6543368" y="3692012"/>
            <a:ext cx="1238865" cy="0"/>
          </a:xfrm>
          <a:prstGeom prst="line">
            <a:avLst/>
          </a:prstGeom>
          <a:ln w="1016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543368" y="4227870"/>
            <a:ext cx="1238865" cy="0"/>
          </a:xfrm>
          <a:prstGeom prst="line">
            <a:avLst/>
          </a:prstGeom>
          <a:ln w="1016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543368" y="3947652"/>
            <a:ext cx="1238865" cy="0"/>
          </a:xfrm>
          <a:prstGeom prst="line">
            <a:avLst/>
          </a:prstGeom>
          <a:ln w="1016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6543368" y="4483509"/>
            <a:ext cx="1238865" cy="0"/>
          </a:xfrm>
          <a:prstGeom prst="line">
            <a:avLst/>
          </a:prstGeom>
          <a:ln w="1016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6543368" y="5314334"/>
            <a:ext cx="1238865" cy="0"/>
          </a:xfrm>
          <a:prstGeom prst="line">
            <a:avLst/>
          </a:prstGeom>
          <a:ln w="1016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6543368" y="5850192"/>
            <a:ext cx="1238865" cy="0"/>
          </a:xfrm>
          <a:prstGeom prst="line">
            <a:avLst/>
          </a:prstGeom>
          <a:ln w="1016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543368" y="5569974"/>
            <a:ext cx="1238865" cy="0"/>
          </a:xfrm>
          <a:prstGeom prst="line">
            <a:avLst/>
          </a:prstGeom>
          <a:ln w="1016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543368" y="6105831"/>
            <a:ext cx="1238865" cy="0"/>
          </a:xfrm>
          <a:prstGeom prst="line">
            <a:avLst/>
          </a:prstGeom>
          <a:ln w="101600">
            <a:solidFill>
              <a:srgbClr val="FF0000"/>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7964129" y="2453521"/>
            <a:ext cx="894736" cy="369332"/>
          </a:xfrm>
          <a:prstGeom prst="rect">
            <a:avLst/>
          </a:prstGeom>
          <a:noFill/>
        </p:spPr>
        <p:txBody>
          <a:bodyPr wrap="square" rtlCol="0">
            <a:spAutoFit/>
          </a:bodyPr>
          <a:lstStyle/>
          <a:p>
            <a:r>
              <a:rPr lang="en-US" smtClean="0"/>
              <a:t>Taxa 1</a:t>
            </a:r>
          </a:p>
        </p:txBody>
      </p:sp>
      <p:sp>
        <p:nvSpPr>
          <p:cNvPr id="47" name="TextBox 46"/>
          <p:cNvSpPr txBox="1"/>
          <p:nvPr/>
        </p:nvSpPr>
        <p:spPr>
          <a:xfrm>
            <a:off x="7964129" y="3858538"/>
            <a:ext cx="894736" cy="369332"/>
          </a:xfrm>
          <a:prstGeom prst="rect">
            <a:avLst/>
          </a:prstGeom>
          <a:noFill/>
        </p:spPr>
        <p:txBody>
          <a:bodyPr wrap="square" rtlCol="0">
            <a:spAutoFit/>
          </a:bodyPr>
          <a:lstStyle/>
          <a:p>
            <a:r>
              <a:rPr lang="en-US" dirty="0" smtClean="0"/>
              <a:t>Taxa 2</a:t>
            </a:r>
          </a:p>
        </p:txBody>
      </p:sp>
      <p:sp>
        <p:nvSpPr>
          <p:cNvPr id="48" name="TextBox 47"/>
          <p:cNvSpPr txBox="1"/>
          <p:nvPr/>
        </p:nvSpPr>
        <p:spPr>
          <a:xfrm>
            <a:off x="7964129" y="5486399"/>
            <a:ext cx="894736" cy="369332"/>
          </a:xfrm>
          <a:prstGeom prst="rect">
            <a:avLst/>
          </a:prstGeom>
          <a:noFill/>
        </p:spPr>
        <p:txBody>
          <a:bodyPr wrap="square" rtlCol="0">
            <a:spAutoFit/>
          </a:bodyPr>
          <a:lstStyle/>
          <a:p>
            <a:r>
              <a:rPr lang="en-US" dirty="0" smtClean="0"/>
              <a:t>Taxa 3</a:t>
            </a:r>
          </a:p>
        </p:txBody>
      </p:sp>
      <p:sp>
        <p:nvSpPr>
          <p:cNvPr id="49" name="TextBox 48"/>
          <p:cNvSpPr txBox="1"/>
          <p:nvPr/>
        </p:nvSpPr>
        <p:spPr>
          <a:xfrm>
            <a:off x="255637" y="2337927"/>
            <a:ext cx="1056969" cy="369332"/>
          </a:xfrm>
          <a:prstGeom prst="rect">
            <a:avLst/>
          </a:prstGeom>
          <a:noFill/>
        </p:spPr>
        <p:txBody>
          <a:bodyPr wrap="square" rtlCol="0">
            <a:spAutoFit/>
          </a:bodyPr>
          <a:lstStyle/>
          <a:p>
            <a:r>
              <a:rPr lang="en-US" smtClean="0"/>
              <a:t>Read 1</a:t>
            </a:r>
            <a:endParaRPr lang="en-US" dirty="0" smtClean="0"/>
          </a:p>
        </p:txBody>
      </p:sp>
      <p:sp>
        <p:nvSpPr>
          <p:cNvPr id="51" name="TextBox 50"/>
          <p:cNvSpPr txBox="1"/>
          <p:nvPr/>
        </p:nvSpPr>
        <p:spPr>
          <a:xfrm>
            <a:off x="250721" y="3389358"/>
            <a:ext cx="1056969" cy="369332"/>
          </a:xfrm>
          <a:prstGeom prst="rect">
            <a:avLst/>
          </a:prstGeom>
          <a:noFill/>
        </p:spPr>
        <p:txBody>
          <a:bodyPr wrap="square" rtlCol="0">
            <a:spAutoFit/>
          </a:bodyPr>
          <a:lstStyle/>
          <a:p>
            <a:r>
              <a:rPr lang="en-US" dirty="0" smtClean="0"/>
              <a:t>Read 2</a:t>
            </a:r>
          </a:p>
        </p:txBody>
      </p:sp>
      <p:sp>
        <p:nvSpPr>
          <p:cNvPr id="52" name="TextBox 51"/>
          <p:cNvSpPr txBox="1"/>
          <p:nvPr/>
        </p:nvSpPr>
        <p:spPr>
          <a:xfrm>
            <a:off x="260553" y="4380269"/>
            <a:ext cx="1056969" cy="369332"/>
          </a:xfrm>
          <a:prstGeom prst="rect">
            <a:avLst/>
          </a:prstGeom>
          <a:noFill/>
        </p:spPr>
        <p:txBody>
          <a:bodyPr wrap="square" rtlCol="0">
            <a:spAutoFit/>
          </a:bodyPr>
          <a:lstStyle/>
          <a:p>
            <a:r>
              <a:rPr lang="en-US" dirty="0" smtClean="0"/>
              <a:t>Read 3</a:t>
            </a:r>
          </a:p>
        </p:txBody>
      </p:sp>
      <p:sp>
        <p:nvSpPr>
          <p:cNvPr id="53" name="TextBox 52"/>
          <p:cNvSpPr txBox="1"/>
          <p:nvPr/>
        </p:nvSpPr>
        <p:spPr>
          <a:xfrm>
            <a:off x="270385" y="5480860"/>
            <a:ext cx="1056969" cy="369332"/>
          </a:xfrm>
          <a:prstGeom prst="rect">
            <a:avLst/>
          </a:prstGeom>
          <a:noFill/>
        </p:spPr>
        <p:txBody>
          <a:bodyPr wrap="square" rtlCol="0">
            <a:spAutoFit/>
          </a:bodyPr>
          <a:lstStyle/>
          <a:p>
            <a:r>
              <a:rPr lang="en-US" dirty="0" smtClean="0"/>
              <a:t>Read 4</a:t>
            </a:r>
          </a:p>
        </p:txBody>
      </p:sp>
    </p:spTree>
    <p:extLst>
      <p:ext uri="{BB962C8B-B14F-4D97-AF65-F5344CB8AC3E}">
        <p14:creationId xmlns:p14="http://schemas.microsoft.com/office/powerpoint/2010/main" val="196725493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p:txBody>
          <a:bodyPr anchor="ctr"/>
          <a:lstStyle/>
          <a:p>
            <a:r>
              <a:rPr lang="en-US" dirty="0" err="1" smtClean="0"/>
              <a:t>dbcAmplicons</a:t>
            </a:r>
            <a:r>
              <a:rPr lang="en-US" dirty="0" smtClean="0"/>
              <a:t> classify command</a:t>
            </a:r>
            <a:endParaRPr lang="en-US" dirty="0"/>
          </a:p>
        </p:txBody>
      </p:sp>
      <p:pic>
        <p:nvPicPr>
          <p:cNvPr id="5" name="Picture Placeholder 9"/>
          <p:cNvPicPr>
            <a:picLocks noGrp="1" noChangeAspect="1"/>
          </p:cNvPicPr>
          <p:nvPr>
            <p:ph type="pic" idx="1"/>
          </p:nvPr>
        </p:nvPicPr>
        <p:blipFill>
          <a:blip r:embed="rId2">
            <a:extLst>
              <a:ext uri="{28A0092B-C50C-407E-A947-70E740481C1C}">
                <a14:useLocalDpi xmlns:a14="http://schemas.microsoft.com/office/drawing/2010/main" val="0"/>
              </a:ext>
            </a:extLst>
          </a:blip>
          <a:srcRect l="1496" r="1496"/>
          <a:stretch>
            <a:fillRect/>
          </a:stretch>
        </p:blipFill>
        <p:spPr>
          <a:xfrm>
            <a:off x="123826" y="164972"/>
            <a:ext cx="6705600" cy="6553200"/>
          </a:xfrm>
        </p:spPr>
      </p:pic>
    </p:spTree>
    <p:extLst>
      <p:ext uri="{BB962C8B-B14F-4D97-AF65-F5344CB8AC3E}">
        <p14:creationId xmlns:p14="http://schemas.microsoft.com/office/powerpoint/2010/main" val="268823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Shape 559"/>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Using </a:t>
            </a:r>
            <a:r>
              <a:rPr lang="en" dirty="0" err="1">
                <a:solidFill>
                  <a:schemeClr val="bg1"/>
                </a:solidFill>
              </a:rPr>
              <a:t>dbcAmplicons</a:t>
            </a:r>
            <a:r>
              <a:rPr lang="en" dirty="0">
                <a:solidFill>
                  <a:schemeClr val="bg1"/>
                </a:solidFill>
              </a:rPr>
              <a:t> classify</a:t>
            </a:r>
          </a:p>
        </p:txBody>
      </p:sp>
      <p:sp>
        <p:nvSpPr>
          <p:cNvPr id="560" name="Shape 560"/>
          <p:cNvSpPr txBox="1">
            <a:spLocks noGrp="1"/>
          </p:cNvSpPr>
          <p:nvPr>
            <p:ph type="body" idx="1"/>
          </p:nvPr>
        </p:nvSpPr>
        <p:spPr>
          <a:prstGeom prst="rect">
            <a:avLst/>
          </a:prstGeom>
        </p:spPr>
        <p:txBody>
          <a:bodyPr vert="horz" lIns="91425" tIns="91425" rIns="91425" bIns="91425" rtlCol="0" anchor="t" anchorCtr="0">
            <a:noAutofit/>
          </a:bodyPr>
          <a:lstStyle/>
          <a:p>
            <a:pPr>
              <a:buNone/>
            </a:pPr>
            <a:r>
              <a:rPr lang="en" sz="2400" dirty="0" err="1"/>
              <a:t>dbcAmplicons</a:t>
            </a:r>
            <a:r>
              <a:rPr lang="en" sz="2400" dirty="0"/>
              <a:t> classify -b 7500 </a:t>
            </a:r>
          </a:p>
          <a:p>
            <a:pPr indent="457200">
              <a:buNone/>
            </a:pPr>
            <a:r>
              <a:rPr lang="en" sz="2400" dirty="0"/>
              <a:t>-p 1 </a:t>
            </a:r>
          </a:p>
          <a:p>
            <a:pPr indent="457200">
              <a:buNone/>
            </a:pPr>
            <a:r>
              <a:rPr lang="en" sz="2400" dirty="0" smtClean="0"/>
              <a:t>--</a:t>
            </a:r>
            <a:r>
              <a:rPr lang="en" sz="2400" dirty="0" err="1"/>
              <a:t>rdpPath</a:t>
            </a:r>
            <a:r>
              <a:rPr lang="en" sz="2400" dirty="0"/>
              <a:t> </a:t>
            </a:r>
            <a:r>
              <a:rPr lang="en" sz="2400" dirty="0" err="1" smtClean="0"/>
              <a:t>RDPTools</a:t>
            </a:r>
            <a:r>
              <a:rPr lang="en" sz="2400" dirty="0" smtClean="0"/>
              <a:t>/</a:t>
            </a:r>
            <a:r>
              <a:rPr lang="en" sz="2400" dirty="0" err="1" smtClean="0"/>
              <a:t>classifier.jar</a:t>
            </a:r>
            <a:r>
              <a:rPr lang="en" sz="2400" dirty="0" smtClean="0"/>
              <a:t> </a:t>
            </a:r>
            <a:endParaRPr lang="en" sz="2400" dirty="0"/>
          </a:p>
          <a:p>
            <a:pPr indent="457200">
              <a:buNone/>
            </a:pPr>
            <a:r>
              <a:rPr lang="en" sz="2400" dirty="0" smtClean="0"/>
              <a:t>-</a:t>
            </a:r>
            <a:r>
              <a:rPr lang="en" sz="2400" dirty="0"/>
              <a:t>O classify/classified </a:t>
            </a:r>
          </a:p>
          <a:p>
            <a:pPr indent="457200">
              <a:buNone/>
            </a:pPr>
            <a:r>
              <a:rPr lang="en" sz="2400" dirty="0"/>
              <a:t>-U join/</a:t>
            </a:r>
            <a:r>
              <a:rPr lang="en" sz="2400" dirty="0" err="1"/>
              <a:t>match.extendedFrags.fastq.gz</a:t>
            </a:r>
            <a:r>
              <a:rPr lang="en" sz="2400" dirty="0"/>
              <a:t> </a:t>
            </a:r>
          </a:p>
          <a:p>
            <a:pPr indent="457200">
              <a:buNone/>
            </a:pPr>
            <a:r>
              <a:rPr lang="en" sz="2400" dirty="0" smtClean="0"/>
              <a:t>-</a:t>
            </a:r>
            <a:r>
              <a:rPr lang="en" sz="2400" dirty="0"/>
              <a:t>1 join/match.notCombined_1.fastq.gz </a:t>
            </a:r>
          </a:p>
          <a:p>
            <a:pPr indent="457200">
              <a:buNone/>
            </a:pPr>
            <a:r>
              <a:rPr lang="en" sz="2400" dirty="0"/>
              <a:t>-2 join/match.notCombined_2.fastq.gz </a:t>
            </a:r>
          </a:p>
        </p:txBody>
      </p:sp>
    </p:spTree>
    <p:extLst>
      <p:ext uri="{BB962C8B-B14F-4D97-AF65-F5344CB8AC3E}">
        <p14:creationId xmlns:p14="http://schemas.microsoft.com/office/powerpoint/2010/main" val="1499613200"/>
      </p:ext>
    </p:extLst>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047" y="273629"/>
            <a:ext cx="8646459" cy="1143480"/>
          </a:xfrm>
        </p:spPr>
        <p:txBody>
          <a:bodyPr/>
          <a:lstStyle/>
          <a:p>
            <a:r>
              <a:rPr lang="en-US" dirty="0" smtClean="0"/>
              <a:t>7 Stages to Data Science</a:t>
            </a:r>
            <a:endParaRPr lang="en-US" dirty="0"/>
          </a:p>
        </p:txBody>
      </p:sp>
      <p:sp>
        <p:nvSpPr>
          <p:cNvPr id="3" name="Rectangle 2"/>
          <p:cNvSpPr/>
          <p:nvPr/>
        </p:nvSpPr>
        <p:spPr>
          <a:xfrm>
            <a:off x="770400" y="2088876"/>
            <a:ext cx="6082560" cy="4559582"/>
          </a:xfrm>
          <a:prstGeom prst="rect">
            <a:avLst/>
          </a:prstGeom>
        </p:spPr>
        <p:txBody>
          <a:bodyPr wrap="square">
            <a:spAutoFit/>
          </a:bodyPr>
          <a:lstStyle/>
          <a:p>
            <a:pPr marL="466567" indent="-466567">
              <a:buFont typeface="+mj-lt"/>
              <a:buAutoNum type="arabicPeriod"/>
            </a:pPr>
            <a:r>
              <a:rPr lang="en-US" sz="2903" dirty="0">
                <a:solidFill>
                  <a:srgbClr val="0000FF"/>
                </a:solidFill>
              </a:rPr>
              <a:t>Define the question of interest</a:t>
            </a:r>
          </a:p>
          <a:p>
            <a:pPr marL="466567" indent="-466567">
              <a:buFont typeface="+mj-lt"/>
              <a:buAutoNum type="arabicPeriod"/>
            </a:pPr>
            <a:endParaRPr lang="en-US" sz="2903" dirty="0"/>
          </a:p>
          <a:p>
            <a:pPr marL="466567" indent="-466567">
              <a:buFont typeface="+mj-lt"/>
              <a:buAutoNum type="arabicPeriod"/>
            </a:pPr>
            <a:r>
              <a:rPr lang="en-US" sz="2903" dirty="0">
                <a:solidFill>
                  <a:srgbClr val="008000"/>
                </a:solidFill>
              </a:rPr>
              <a:t>Get the data</a:t>
            </a:r>
          </a:p>
          <a:p>
            <a:pPr marL="466567" indent="-466567">
              <a:buFont typeface="+mj-lt"/>
              <a:buAutoNum type="arabicPeriod"/>
            </a:pPr>
            <a:r>
              <a:rPr lang="en-US" sz="2903" dirty="0">
                <a:solidFill>
                  <a:srgbClr val="008000"/>
                </a:solidFill>
              </a:rPr>
              <a:t>Clean the data</a:t>
            </a:r>
          </a:p>
          <a:p>
            <a:pPr marL="466567" indent="-466567">
              <a:buFont typeface="+mj-lt"/>
              <a:buAutoNum type="arabicPeriod"/>
            </a:pPr>
            <a:r>
              <a:rPr lang="en-US" sz="2903" dirty="0">
                <a:solidFill>
                  <a:srgbClr val="008000"/>
                </a:solidFill>
              </a:rPr>
              <a:t>Explore the data</a:t>
            </a:r>
          </a:p>
          <a:p>
            <a:pPr marL="466567" indent="-466567">
              <a:buFont typeface="+mj-lt"/>
              <a:buAutoNum type="arabicPeriod"/>
            </a:pPr>
            <a:endParaRPr lang="en-US" sz="2903" dirty="0"/>
          </a:p>
          <a:p>
            <a:pPr marL="466567" indent="-466567">
              <a:buFont typeface="+mj-lt"/>
              <a:buAutoNum type="arabicPeriod"/>
            </a:pPr>
            <a:r>
              <a:rPr lang="en-US" sz="2903" dirty="0">
                <a:solidFill>
                  <a:srgbClr val="FF0000"/>
                </a:solidFill>
              </a:rPr>
              <a:t>Fit statistical models</a:t>
            </a:r>
          </a:p>
          <a:p>
            <a:pPr marL="466567" indent="-466567">
              <a:buFont typeface="+mj-lt"/>
              <a:buAutoNum type="arabicPeriod"/>
            </a:pPr>
            <a:endParaRPr lang="en-US" sz="2903" dirty="0"/>
          </a:p>
          <a:p>
            <a:pPr marL="466567" indent="-466567">
              <a:buFont typeface="+mj-lt"/>
              <a:buAutoNum type="arabicPeriod"/>
            </a:pPr>
            <a:r>
              <a:rPr lang="en-US" sz="2903" dirty="0">
                <a:solidFill>
                  <a:srgbClr val="660066"/>
                </a:solidFill>
              </a:rPr>
              <a:t>Communicate the results</a:t>
            </a:r>
          </a:p>
          <a:p>
            <a:pPr marL="466567" indent="-466567">
              <a:buFont typeface="+mj-lt"/>
              <a:buAutoNum type="arabicPeriod"/>
            </a:pPr>
            <a:r>
              <a:rPr lang="en-US" sz="2903" dirty="0">
                <a:solidFill>
                  <a:srgbClr val="660066"/>
                </a:solidFill>
              </a:rPr>
              <a:t>Make your analysis reproducible</a:t>
            </a:r>
          </a:p>
        </p:txBody>
      </p:sp>
    </p:spTree>
    <p:extLst>
      <p:ext uri="{BB962C8B-B14F-4D97-AF65-F5344CB8AC3E}">
        <p14:creationId xmlns:p14="http://schemas.microsoft.com/office/powerpoint/2010/main" val="129000848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Shape 565"/>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Using </a:t>
            </a:r>
            <a:r>
              <a:rPr lang="en" dirty="0" err="1">
                <a:solidFill>
                  <a:schemeClr val="bg1"/>
                </a:solidFill>
              </a:rPr>
              <a:t>dbcAmplicons</a:t>
            </a:r>
            <a:r>
              <a:rPr lang="en" dirty="0">
                <a:solidFill>
                  <a:schemeClr val="bg1"/>
                </a:solidFill>
              </a:rPr>
              <a:t> classify</a:t>
            </a:r>
          </a:p>
        </p:txBody>
      </p:sp>
      <p:pic>
        <p:nvPicPr>
          <p:cNvPr id="566" name="Shape 566"/>
          <p:cNvPicPr preferRelativeResize="0"/>
          <p:nvPr/>
        </p:nvPicPr>
        <p:blipFill>
          <a:blip r:embed="rId3">
            <a:alphaModFix/>
          </a:blip>
          <a:stretch>
            <a:fillRect/>
          </a:stretch>
        </p:blipFill>
        <p:spPr>
          <a:xfrm>
            <a:off x="1030476" y="2604900"/>
            <a:ext cx="7041623" cy="1884474"/>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855333259"/>
      </p:ext>
    </p:extLst>
  </p:cSld>
  <p:clrMapOvr>
    <a:masterClrMapping/>
  </p:clrMapOvr>
  <p:transition spd="slow">
    <p:cut/>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Shape 571"/>
          <p:cNvSpPr txBox="1">
            <a:spLocks noGrp="1"/>
          </p:cNvSpPr>
          <p:nvPr>
            <p:ph type="title"/>
          </p:nvPr>
        </p:nvSpPr>
        <p:spPr>
          <a:prstGeom prst="rect">
            <a:avLst/>
          </a:prstGeom>
        </p:spPr>
        <p:txBody>
          <a:bodyPr vert="horz" lIns="91425" tIns="91425" rIns="91425" bIns="91425" rtlCol="0" anchor="ctr" anchorCtr="0">
            <a:noAutofit/>
          </a:bodyPr>
          <a:lstStyle/>
          <a:p>
            <a:r>
              <a:rPr lang="en" dirty="0" err="1">
                <a:solidFill>
                  <a:schemeClr val="bg1"/>
                </a:solidFill>
              </a:rPr>
              <a:t>fixrank</a:t>
            </a:r>
            <a:r>
              <a:rPr lang="en" dirty="0">
                <a:solidFill>
                  <a:schemeClr val="bg1"/>
                </a:solidFill>
              </a:rPr>
              <a:t> files</a:t>
            </a:r>
          </a:p>
        </p:txBody>
      </p:sp>
      <p:sp>
        <p:nvSpPr>
          <p:cNvPr id="572" name="Shape 572"/>
          <p:cNvSpPr txBox="1">
            <a:spLocks noGrp="1"/>
          </p:cNvSpPr>
          <p:nvPr>
            <p:ph type="body" idx="1"/>
          </p:nvPr>
        </p:nvSpPr>
        <p:spPr>
          <a:xfrm>
            <a:off x="600075" y="2209663"/>
            <a:ext cx="7943850" cy="2568599"/>
          </a:xfrm>
          <a:prstGeom prst="rect">
            <a:avLst/>
          </a:prstGeom>
        </p:spPr>
        <p:txBody>
          <a:bodyPr vert="horz" lIns="91425" tIns="91425" rIns="91425" bIns="91425" rtlCol="0" anchor="t" anchorCtr="0">
            <a:noAutofit/>
          </a:bodyPr>
          <a:lstStyle/>
          <a:p>
            <a:pPr>
              <a:buClr>
                <a:schemeClr val="dk1"/>
              </a:buClr>
              <a:buSzPct val="110000"/>
              <a:buNone/>
            </a:pPr>
            <a:r>
              <a:rPr lang="en" sz="1000" dirty="0"/>
              <a:t>HWI-M01380:50:000000000-A641U:1:1101:18594:1568|Sample26:16S		Bacteria	 domain	1.0	"</a:t>
            </a:r>
            <a:r>
              <a:rPr lang="en" sz="1000" dirty="0" err="1"/>
              <a:t>Actinobacteria</a:t>
            </a:r>
            <a:r>
              <a:rPr lang="en" sz="1000" dirty="0"/>
              <a:t>"	phylum	1.0	</a:t>
            </a:r>
            <a:r>
              <a:rPr lang="en" sz="1000" dirty="0" err="1"/>
              <a:t>Actinobacteria</a:t>
            </a:r>
            <a:r>
              <a:rPr lang="en" sz="1000" dirty="0"/>
              <a:t>	class	1.0	</a:t>
            </a:r>
            <a:r>
              <a:rPr lang="en" sz="1000" dirty="0" err="1"/>
              <a:t>Actinomycetales</a:t>
            </a:r>
            <a:r>
              <a:rPr lang="en" sz="1000" dirty="0"/>
              <a:t>	order	1.0	</a:t>
            </a:r>
            <a:r>
              <a:rPr lang="en" sz="1000" dirty="0" err="1"/>
              <a:t>Actinomycetaceae</a:t>
            </a:r>
            <a:r>
              <a:rPr lang="en" sz="1000" dirty="0"/>
              <a:t>	family	1.0	</a:t>
            </a:r>
            <a:r>
              <a:rPr lang="en" sz="1000" dirty="0" err="1"/>
              <a:t>Varibaculum</a:t>
            </a:r>
            <a:r>
              <a:rPr lang="en" sz="1000" dirty="0"/>
              <a:t>	genus	1.0</a:t>
            </a:r>
          </a:p>
          <a:p>
            <a:pPr>
              <a:buClr>
                <a:schemeClr val="dk1"/>
              </a:buClr>
              <a:buSzPct val="110000"/>
              <a:buNone/>
            </a:pPr>
            <a:r>
              <a:rPr lang="en" sz="1000" dirty="0"/>
              <a:t>HWI-M01380:50:000000000-A641U:1:1101:17948:1574|Sample28:16S		Bacteria	 domain	1.0	"</a:t>
            </a:r>
            <a:r>
              <a:rPr lang="en" sz="1000" dirty="0" err="1"/>
              <a:t>Actinobacteria</a:t>
            </a:r>
            <a:r>
              <a:rPr lang="en" sz="1000" dirty="0"/>
              <a:t>"	phylum	0.96	</a:t>
            </a:r>
            <a:r>
              <a:rPr lang="en" sz="1000" dirty="0" err="1"/>
              <a:t>Actinobacteria</a:t>
            </a:r>
            <a:r>
              <a:rPr lang="en" sz="1000" dirty="0"/>
              <a:t>	class	0.96	</a:t>
            </a:r>
            <a:r>
              <a:rPr lang="en" sz="1000" dirty="0" err="1"/>
              <a:t>Bifidobacteriales</a:t>
            </a:r>
            <a:r>
              <a:rPr lang="en" sz="1000" dirty="0"/>
              <a:t>	order	0.9	</a:t>
            </a:r>
            <a:r>
              <a:rPr lang="en" sz="1000" dirty="0" err="1"/>
              <a:t>Bifidobacteriaceae</a:t>
            </a:r>
            <a:r>
              <a:rPr lang="en" sz="1000" dirty="0"/>
              <a:t>	family	0.9	</a:t>
            </a:r>
            <a:r>
              <a:rPr lang="en" sz="1000" dirty="0" err="1"/>
              <a:t>Aeriscardovia</a:t>
            </a:r>
            <a:r>
              <a:rPr lang="en" sz="1000" dirty="0"/>
              <a:t>	genus	0.23</a:t>
            </a:r>
          </a:p>
          <a:p>
            <a:pPr>
              <a:buClr>
                <a:schemeClr val="dk1"/>
              </a:buClr>
              <a:buSzPct val="110000"/>
              <a:buNone/>
            </a:pPr>
            <a:r>
              <a:rPr lang="en" sz="1000" dirty="0"/>
              <a:t>HWI-M01380:50:000000000-A641U:1:1101:14301:1587|Sample12:16S		Bacteria domain	1.0	</a:t>
            </a:r>
            <a:r>
              <a:rPr lang="en" sz="1000" dirty="0" err="1"/>
              <a:t>Firmicutes</a:t>
            </a:r>
            <a:r>
              <a:rPr lang="en" sz="1000" dirty="0"/>
              <a:t>	phylum	0.98	Bacilli	class	0.97Lactobacillales	order	0.86	</a:t>
            </a:r>
            <a:r>
              <a:rPr lang="en" sz="1000" dirty="0" err="1"/>
              <a:t>Lactobacillaceae</a:t>
            </a:r>
            <a:r>
              <a:rPr lang="en" sz="1000" dirty="0"/>
              <a:t>	family	0.81	Lactobacillus	genus	0.61</a:t>
            </a:r>
          </a:p>
          <a:p>
            <a:pPr>
              <a:buClr>
                <a:schemeClr val="dk1"/>
              </a:buClr>
              <a:buSzPct val="110000"/>
              <a:buNone/>
            </a:pPr>
            <a:r>
              <a:rPr lang="en" sz="1000" dirty="0"/>
              <a:t>HWI-M01380:50:000000000-A641U:1:1101:18207:1603|Sample19:16S		Bacteria	 domain	1.0	</a:t>
            </a:r>
            <a:r>
              <a:rPr lang="en" sz="1000" dirty="0" err="1"/>
              <a:t>Firmicutes</a:t>
            </a:r>
            <a:r>
              <a:rPr lang="en" sz="1000" dirty="0"/>
              <a:t>	phylum	1.0	Bacilli	class	1.0	</a:t>
            </a:r>
            <a:r>
              <a:rPr lang="en" sz="1000" dirty="0" err="1"/>
              <a:t>Lactobacillales</a:t>
            </a:r>
            <a:r>
              <a:rPr lang="en" sz="1000" dirty="0"/>
              <a:t>	order	1.0	</a:t>
            </a:r>
            <a:r>
              <a:rPr lang="en" sz="1000" dirty="0" err="1"/>
              <a:t>Lactobacillaceae</a:t>
            </a:r>
            <a:r>
              <a:rPr lang="en" sz="1000" dirty="0"/>
              <a:t>	family	1.0	Lactobacillus	genus	1.0</a:t>
            </a:r>
          </a:p>
          <a:p>
            <a:pPr>
              <a:buClr>
                <a:schemeClr val="dk1"/>
              </a:buClr>
              <a:buSzPct val="110000"/>
              <a:buNone/>
            </a:pPr>
            <a:r>
              <a:rPr lang="en" sz="1000" dirty="0"/>
              <a:t>HWI-M01380:50:000000000-A641U:1:1101:17585:1630|Sample17:16S		Bacteria	 domain	1.0	</a:t>
            </a:r>
            <a:r>
              <a:rPr lang="en" sz="1000" dirty="0" err="1"/>
              <a:t>Firmicutes</a:t>
            </a:r>
            <a:r>
              <a:rPr lang="en" sz="1000" dirty="0"/>
              <a:t>	phylum	1.0	Bacilli	class	1.0	</a:t>
            </a:r>
            <a:r>
              <a:rPr lang="en" sz="1000" dirty="0" err="1"/>
              <a:t>Lactobacillales</a:t>
            </a:r>
            <a:r>
              <a:rPr lang="en" sz="1000" dirty="0"/>
              <a:t>	order	1.0	</a:t>
            </a:r>
            <a:r>
              <a:rPr lang="en" sz="1000" dirty="0" err="1"/>
              <a:t>Lactobacillaceae</a:t>
            </a:r>
            <a:r>
              <a:rPr lang="en" sz="1000" dirty="0"/>
              <a:t>	family	1.0	Lactobacillus	genus	1.0</a:t>
            </a:r>
          </a:p>
          <a:p>
            <a:pPr>
              <a:buClr>
                <a:schemeClr val="dk1"/>
              </a:buClr>
              <a:buSzPct val="110000"/>
              <a:buNone/>
            </a:pPr>
            <a:r>
              <a:rPr lang="en" sz="1000" dirty="0"/>
              <a:t>HWI-M01380:50:000000000-A641U:1:1101:22144:1652|Sample26:16S		Bacteria	 domain	1.0	"</a:t>
            </a:r>
            <a:r>
              <a:rPr lang="en" sz="1000" dirty="0" err="1"/>
              <a:t>Actinobacteria</a:t>
            </a:r>
            <a:r>
              <a:rPr lang="en" sz="1000" dirty="0"/>
              <a:t>"	phylum	1.0	</a:t>
            </a:r>
            <a:r>
              <a:rPr lang="en" sz="1000" dirty="0" err="1"/>
              <a:t>Actinobacteria</a:t>
            </a:r>
            <a:r>
              <a:rPr lang="en" sz="1000" dirty="0"/>
              <a:t>	class	1.0	</a:t>
            </a:r>
            <a:r>
              <a:rPr lang="en" sz="1000" dirty="0" err="1"/>
              <a:t>Actinomycetales</a:t>
            </a:r>
            <a:r>
              <a:rPr lang="en" sz="1000" dirty="0"/>
              <a:t>	order	1.0	</a:t>
            </a:r>
            <a:r>
              <a:rPr lang="en" sz="1000" dirty="0" err="1"/>
              <a:t>Actinomycetaceae</a:t>
            </a:r>
            <a:r>
              <a:rPr lang="en" sz="1000" dirty="0"/>
              <a:t>	family	1.0	</a:t>
            </a:r>
            <a:r>
              <a:rPr lang="en" sz="1000" dirty="0" err="1"/>
              <a:t>Actinomyces</a:t>
            </a:r>
            <a:r>
              <a:rPr lang="en" sz="1000" dirty="0"/>
              <a:t>	genus	1.0</a:t>
            </a:r>
          </a:p>
          <a:p>
            <a:pPr>
              <a:buNone/>
            </a:pPr>
            <a:endParaRPr sz="1000" dirty="0"/>
          </a:p>
        </p:txBody>
      </p:sp>
    </p:spTree>
    <p:extLst>
      <p:ext uri="{BB962C8B-B14F-4D97-AF65-F5344CB8AC3E}">
        <p14:creationId xmlns:p14="http://schemas.microsoft.com/office/powerpoint/2010/main" val="30378176"/>
      </p:ext>
    </p:extLst>
  </p:cSld>
  <p:clrMapOvr>
    <a:masterClrMapping/>
  </p:clrMapOvr>
  <p:transition spd="slow">
    <p:cut/>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smtClean="0"/>
              <a:t>Classify your sequences using </a:t>
            </a:r>
            <a:r>
              <a:rPr lang="en-US" dirty="0" err="1" smtClean="0"/>
              <a:t>dbcAmplicons</a:t>
            </a:r>
            <a:r>
              <a:rPr lang="en-US" dirty="0" smtClean="0"/>
              <a:t> classify</a:t>
            </a:r>
          </a:p>
          <a:p>
            <a:r>
              <a:rPr lang="en-US" dirty="0" smtClean="0"/>
              <a:t>View the </a:t>
            </a:r>
            <a:r>
              <a:rPr lang="en-US" dirty="0" err="1" smtClean="0"/>
              <a:t>fixrank</a:t>
            </a:r>
            <a:r>
              <a:rPr lang="en-US" dirty="0" smtClean="0"/>
              <a:t> file with more</a:t>
            </a:r>
            <a:endParaRPr lang="en-US" dirty="0"/>
          </a:p>
        </p:txBody>
      </p:sp>
      <p:sp>
        <p:nvSpPr>
          <p:cNvPr id="6" name="Text Placeholder 5"/>
          <p:cNvSpPr>
            <a:spLocks noGrp="1"/>
          </p:cNvSpPr>
          <p:nvPr>
            <p:ph type="body" sz="half" idx="2"/>
          </p:nvPr>
        </p:nvSpPr>
        <p:spPr/>
        <p:txBody>
          <a:bodyPr/>
          <a:lstStyle/>
          <a:p>
            <a:r>
              <a:rPr lang="en-US" dirty="0" smtClean="0"/>
              <a:t>Classify</a:t>
            </a:r>
            <a:endParaRPr lang="en-US" dirty="0"/>
          </a:p>
        </p:txBody>
      </p:sp>
      <p:sp>
        <p:nvSpPr>
          <p:cNvPr id="4" name="Title 3"/>
          <p:cNvSpPr>
            <a:spLocks noGrp="1"/>
          </p:cNvSpPr>
          <p:nvPr>
            <p:ph type="title"/>
          </p:nvPr>
        </p:nvSpPr>
        <p:spPr/>
        <p:txBody>
          <a:bodyPr/>
          <a:lstStyle/>
          <a:p>
            <a:r>
              <a:rPr lang="en-US" sz="1800" dirty="0" smtClean="0"/>
              <a:t>Homework</a:t>
            </a:r>
            <a:endParaRPr lang="en-US" sz="1800" dirty="0"/>
          </a:p>
        </p:txBody>
      </p:sp>
    </p:spTree>
    <p:extLst>
      <p:ext uri="{BB962C8B-B14F-4D97-AF65-F5344CB8AC3E}">
        <p14:creationId xmlns:p14="http://schemas.microsoft.com/office/powerpoint/2010/main" val="140995665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half" idx="2"/>
          </p:nvPr>
        </p:nvSpPr>
        <p:spPr/>
        <p:txBody>
          <a:bodyPr anchor="ctr"/>
          <a:lstStyle/>
          <a:p>
            <a:r>
              <a:rPr lang="en-US" dirty="0" err="1" smtClean="0"/>
              <a:t>dbcAmplicons</a:t>
            </a:r>
            <a:r>
              <a:rPr lang="en-US" dirty="0" smtClean="0"/>
              <a:t> abundance</a:t>
            </a:r>
            <a:endParaRPr lang="en-US" dirty="0"/>
          </a:p>
        </p:txBody>
      </p:sp>
      <p:sp>
        <p:nvSpPr>
          <p:cNvPr id="4" name="Title 3"/>
          <p:cNvSpPr>
            <a:spLocks noGrp="1"/>
          </p:cNvSpPr>
          <p:nvPr>
            <p:ph type="title"/>
          </p:nvPr>
        </p:nvSpPr>
        <p:spPr/>
        <p:txBody>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064" y="574548"/>
            <a:ext cx="6809670" cy="5783390"/>
          </a:xfrm>
          <a:prstGeom prst="rect">
            <a:avLst/>
          </a:prstGeom>
        </p:spPr>
      </p:pic>
    </p:spTree>
    <p:extLst>
      <p:ext uri="{BB962C8B-B14F-4D97-AF65-F5344CB8AC3E}">
        <p14:creationId xmlns:p14="http://schemas.microsoft.com/office/powerpoint/2010/main" val="57422319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smtClean="0"/>
              <a:t>Abundance tables</a:t>
            </a:r>
          </a:p>
          <a:p>
            <a:pPr lvl="1"/>
            <a:r>
              <a:rPr lang="en-US" dirty="0" smtClean="0"/>
              <a:t>Rows are taxa</a:t>
            </a:r>
          </a:p>
          <a:p>
            <a:pPr lvl="1"/>
            <a:r>
              <a:rPr lang="en-US" dirty="0" smtClean="0"/>
              <a:t>Columns are samples</a:t>
            </a:r>
          </a:p>
          <a:p>
            <a:pPr lvl="1"/>
            <a:r>
              <a:rPr lang="en-US" dirty="0" smtClean="0"/>
              <a:t>Counts of the number of </a:t>
            </a:r>
            <a:r>
              <a:rPr lang="en-US" dirty="0" err="1" smtClean="0"/>
              <a:t>amplicons</a:t>
            </a:r>
            <a:r>
              <a:rPr lang="en-US" dirty="0" smtClean="0"/>
              <a:t> for each taxa/samples</a:t>
            </a:r>
          </a:p>
          <a:p>
            <a:r>
              <a:rPr lang="en-US" dirty="0" smtClean="0"/>
              <a:t>Proportions tables</a:t>
            </a:r>
          </a:p>
          <a:p>
            <a:pPr lvl="1"/>
            <a:r>
              <a:rPr lang="en-US" dirty="0" smtClean="0"/>
              <a:t>Same as abundance but each cell is the proportion of </a:t>
            </a:r>
            <a:r>
              <a:rPr lang="en-US" dirty="0" err="1" smtClean="0"/>
              <a:t>amplicons</a:t>
            </a:r>
            <a:endParaRPr lang="en-US" dirty="0" smtClean="0"/>
          </a:p>
          <a:p>
            <a:r>
              <a:rPr lang="en-US" dirty="0" err="1" smtClean="0"/>
              <a:t>Biom</a:t>
            </a:r>
            <a:r>
              <a:rPr lang="en-US" dirty="0" smtClean="0"/>
              <a:t> file (Biological Observation Matrix)</a:t>
            </a:r>
          </a:p>
          <a:p>
            <a:pPr lvl="1"/>
            <a:r>
              <a:rPr lang="en-US" dirty="0" smtClean="0"/>
              <a:t>JSON file format for microbiome files  </a:t>
            </a:r>
          </a:p>
          <a:p>
            <a:pPr lvl="1"/>
            <a:r>
              <a:rPr lang="en-US" dirty="0">
                <a:hlinkClick r:id="rId2"/>
              </a:rPr>
              <a:t>http://</a:t>
            </a:r>
            <a:r>
              <a:rPr lang="en-US" dirty="0" smtClean="0">
                <a:hlinkClick r:id="rId2"/>
              </a:rPr>
              <a:t>biom-format.org</a:t>
            </a:r>
            <a:endParaRPr lang="en-US" dirty="0" smtClean="0"/>
          </a:p>
          <a:p>
            <a:pPr lvl="1"/>
            <a:r>
              <a:rPr lang="en-US" dirty="0" smtClean="0"/>
              <a:t>Abundance tables are 0 heavy, a </a:t>
            </a:r>
            <a:r>
              <a:rPr lang="en-US" dirty="0" err="1" smtClean="0"/>
              <a:t>biom</a:t>
            </a:r>
            <a:r>
              <a:rPr lang="en-US" dirty="0" smtClean="0"/>
              <a:t> file removes the 0’s as well as stores extra metadata </a:t>
            </a:r>
            <a:endParaRPr lang="en-US" dirty="0"/>
          </a:p>
        </p:txBody>
      </p:sp>
      <p:sp>
        <p:nvSpPr>
          <p:cNvPr id="5" name="Title 4"/>
          <p:cNvSpPr>
            <a:spLocks noGrp="1"/>
          </p:cNvSpPr>
          <p:nvPr>
            <p:ph type="title"/>
          </p:nvPr>
        </p:nvSpPr>
        <p:spPr/>
        <p:txBody>
          <a:bodyPr/>
          <a:lstStyle/>
          <a:p>
            <a:r>
              <a:rPr lang="en-US" dirty="0" smtClean="0"/>
              <a:t>Generating Abundance Tables</a:t>
            </a:r>
            <a:endParaRPr lang="en-US" dirty="0"/>
          </a:p>
        </p:txBody>
      </p:sp>
    </p:spTree>
    <p:extLst>
      <p:ext uri="{BB962C8B-B14F-4D97-AF65-F5344CB8AC3E}">
        <p14:creationId xmlns:p14="http://schemas.microsoft.com/office/powerpoint/2010/main" val="236739259"/>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Shape 583"/>
          <p:cNvSpPr txBox="1">
            <a:spLocks noGrp="1"/>
          </p:cNvSpPr>
          <p:nvPr>
            <p:ph type="title"/>
          </p:nvPr>
        </p:nvSpPr>
        <p:spPr>
          <a:prstGeom prst="rect">
            <a:avLst/>
          </a:prstGeom>
        </p:spPr>
        <p:txBody>
          <a:bodyPr vert="horz" lIns="91425" tIns="91425" rIns="91425" bIns="91425" rtlCol="0" anchor="ctr" anchorCtr="0">
            <a:noAutofit/>
          </a:bodyPr>
          <a:lstStyle/>
          <a:p>
            <a:r>
              <a:rPr lang="en" dirty="0" err="1">
                <a:solidFill>
                  <a:schemeClr val="bg1"/>
                </a:solidFill>
              </a:rPr>
              <a:t>dbcAmplicons</a:t>
            </a:r>
            <a:r>
              <a:rPr lang="en" dirty="0">
                <a:solidFill>
                  <a:schemeClr val="bg1"/>
                </a:solidFill>
              </a:rPr>
              <a:t> abundance</a:t>
            </a:r>
          </a:p>
        </p:txBody>
      </p:sp>
      <p:sp>
        <p:nvSpPr>
          <p:cNvPr id="584" name="Shape 584"/>
          <p:cNvSpPr txBox="1">
            <a:spLocks noGrp="1"/>
          </p:cNvSpPr>
          <p:nvPr>
            <p:ph type="body" idx="1"/>
          </p:nvPr>
        </p:nvSpPr>
        <p:spPr>
          <a:xfrm>
            <a:off x="457200" y="2057401"/>
            <a:ext cx="8229600" cy="3499799"/>
          </a:xfrm>
          <a:prstGeom prst="rect">
            <a:avLst/>
          </a:prstGeom>
        </p:spPr>
        <p:txBody>
          <a:bodyPr vert="horz" lIns="91425" tIns="91425" rIns="91425" bIns="91425" rtlCol="0" anchor="t" anchorCtr="0">
            <a:noAutofit/>
          </a:bodyPr>
          <a:lstStyle/>
          <a:p>
            <a:pPr>
              <a:buNone/>
            </a:pPr>
            <a:r>
              <a:rPr lang="en" sz="2400" dirty="0" err="1"/>
              <a:t>dbcAmplicons</a:t>
            </a:r>
            <a:r>
              <a:rPr lang="en" sz="2400" dirty="0"/>
              <a:t> abundance -F </a:t>
            </a:r>
            <a:r>
              <a:rPr lang="en" sz="2400" dirty="0" smtClean="0"/>
              <a:t>classify/</a:t>
            </a:r>
            <a:r>
              <a:rPr lang="en" sz="2400" dirty="0" err="1" smtClean="0"/>
              <a:t>classified.fixrank</a:t>
            </a:r>
            <a:endParaRPr lang="en" sz="2400" dirty="0"/>
          </a:p>
          <a:p>
            <a:pPr>
              <a:buNone/>
            </a:pPr>
            <a:endParaRPr sz="2400" dirty="0"/>
          </a:p>
          <a:p>
            <a:pPr>
              <a:buNone/>
            </a:pPr>
            <a:r>
              <a:rPr lang="en" sz="2400" dirty="0"/>
              <a:t>Outputs 3 files:</a:t>
            </a:r>
          </a:p>
          <a:p>
            <a:pPr>
              <a:buNone/>
            </a:pPr>
            <a:r>
              <a:rPr lang="en" sz="2400" dirty="0" err="1"/>
              <a:t>table.abundance.txt</a:t>
            </a:r>
            <a:endParaRPr lang="en" sz="2400" dirty="0"/>
          </a:p>
          <a:p>
            <a:pPr>
              <a:buNone/>
            </a:pPr>
            <a:r>
              <a:rPr lang="en" sz="2400" dirty="0" err="1"/>
              <a:t>table.proportions.txt</a:t>
            </a:r>
            <a:endParaRPr lang="en" sz="2400" dirty="0"/>
          </a:p>
          <a:p>
            <a:pPr>
              <a:buNone/>
            </a:pPr>
            <a:r>
              <a:rPr lang="en" sz="2400" dirty="0" err="1"/>
              <a:t>table.taxa_counts.txt</a:t>
            </a:r>
            <a:endParaRPr lang="en" sz="2400" dirty="0"/>
          </a:p>
        </p:txBody>
      </p:sp>
    </p:spTree>
    <p:extLst>
      <p:ext uri="{BB962C8B-B14F-4D97-AF65-F5344CB8AC3E}">
        <p14:creationId xmlns:p14="http://schemas.microsoft.com/office/powerpoint/2010/main" val="923404570"/>
      </p:ext>
    </p:extLst>
  </p:cSld>
  <p:clrMapOvr>
    <a:masterClrMapping/>
  </p:clrMapOvr>
  <p:transition spd="slow">
    <p:cut/>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Shape 589"/>
          <p:cNvSpPr txBox="1">
            <a:spLocks noGrp="1"/>
          </p:cNvSpPr>
          <p:nvPr>
            <p:ph type="title"/>
          </p:nvPr>
        </p:nvSpPr>
        <p:spPr>
          <a:prstGeom prst="rect">
            <a:avLst/>
          </a:prstGeom>
        </p:spPr>
        <p:txBody>
          <a:bodyPr vert="horz" lIns="91425" tIns="91425" rIns="91425" bIns="91425" rtlCol="0" anchor="ctr" anchorCtr="0">
            <a:noAutofit/>
          </a:bodyPr>
          <a:lstStyle/>
          <a:p>
            <a:r>
              <a:rPr lang="en" dirty="0" err="1">
                <a:solidFill>
                  <a:schemeClr val="bg1"/>
                </a:solidFill>
              </a:rPr>
              <a:t>table.abundance.txt</a:t>
            </a:r>
            <a:endParaRPr lang="en" dirty="0">
              <a:solidFill>
                <a:schemeClr val="bg1"/>
              </a:solidFill>
            </a:endParaRPr>
          </a:p>
        </p:txBody>
      </p:sp>
      <p:sp>
        <p:nvSpPr>
          <p:cNvPr id="590" name="Shape 590"/>
          <p:cNvSpPr txBox="1">
            <a:spLocks noGrp="1"/>
          </p:cNvSpPr>
          <p:nvPr>
            <p:ph type="body" idx="1"/>
          </p:nvPr>
        </p:nvSpPr>
        <p:spPr>
          <a:xfrm>
            <a:off x="484237" y="4530576"/>
            <a:ext cx="8229600" cy="1169999"/>
          </a:xfrm>
          <a:prstGeom prst="rect">
            <a:avLst/>
          </a:prstGeom>
        </p:spPr>
        <p:txBody>
          <a:bodyPr vert="horz" lIns="91425" tIns="91425" rIns="91425" bIns="91425" rtlCol="0" anchor="t" anchorCtr="0">
            <a:noAutofit/>
          </a:bodyPr>
          <a:lstStyle/>
          <a:p>
            <a:pPr>
              <a:buNone/>
            </a:pPr>
            <a:r>
              <a:rPr lang="en" sz="1800"/>
              <a:t>Can open file in spreadsheet; lists lowest taxonomically classified level for each sample by read count</a:t>
            </a:r>
          </a:p>
        </p:txBody>
      </p:sp>
      <p:pic>
        <p:nvPicPr>
          <p:cNvPr id="591" name="Shape 591"/>
          <p:cNvPicPr preferRelativeResize="0"/>
          <p:nvPr/>
        </p:nvPicPr>
        <p:blipFill>
          <a:blip r:embed="rId3">
            <a:alphaModFix/>
          </a:blip>
          <a:stretch>
            <a:fillRect/>
          </a:stretch>
        </p:blipFill>
        <p:spPr>
          <a:xfrm>
            <a:off x="641050" y="2103501"/>
            <a:ext cx="7915974" cy="2244199"/>
          </a:xfrm>
          <a:prstGeom prst="rect">
            <a:avLst/>
          </a:prstGeom>
          <a:noFill/>
          <a:ln>
            <a:noFill/>
          </a:ln>
        </p:spPr>
      </p:pic>
    </p:spTree>
    <p:extLst>
      <p:ext uri="{BB962C8B-B14F-4D97-AF65-F5344CB8AC3E}">
        <p14:creationId xmlns:p14="http://schemas.microsoft.com/office/powerpoint/2010/main" val="1501287612"/>
      </p:ext>
    </p:extLst>
  </p:cSld>
  <p:clrMapOvr>
    <a:masterClrMapping/>
  </p:clrMapOvr>
  <p:transition spd="slow">
    <p:cut/>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Shape 596"/>
          <p:cNvSpPr txBox="1">
            <a:spLocks noGrp="1"/>
          </p:cNvSpPr>
          <p:nvPr>
            <p:ph type="title"/>
          </p:nvPr>
        </p:nvSpPr>
        <p:spPr>
          <a:prstGeom prst="rect">
            <a:avLst/>
          </a:prstGeom>
        </p:spPr>
        <p:txBody>
          <a:bodyPr vert="horz" lIns="91425" tIns="91425" rIns="91425" bIns="91425" rtlCol="0" anchor="ctr" anchorCtr="0">
            <a:noAutofit/>
          </a:bodyPr>
          <a:lstStyle/>
          <a:p>
            <a:pPr>
              <a:spcBef>
                <a:spcPts val="0"/>
              </a:spcBef>
            </a:pPr>
            <a:r>
              <a:rPr lang="en" dirty="0" err="1"/>
              <a:t>table.proportions.txt</a:t>
            </a:r>
            <a:endParaRPr lang="en" dirty="0"/>
          </a:p>
        </p:txBody>
      </p:sp>
      <p:pic>
        <p:nvPicPr>
          <p:cNvPr id="597" name="Shape 597"/>
          <p:cNvPicPr preferRelativeResize="0"/>
          <p:nvPr/>
        </p:nvPicPr>
        <p:blipFill>
          <a:blip r:embed="rId3">
            <a:alphaModFix/>
          </a:blip>
          <a:stretch>
            <a:fillRect/>
          </a:stretch>
        </p:blipFill>
        <p:spPr>
          <a:xfrm>
            <a:off x="661225" y="1800225"/>
            <a:ext cx="7896988" cy="3500438"/>
          </a:xfrm>
          <a:prstGeom prst="rect">
            <a:avLst/>
          </a:prstGeom>
          <a:noFill/>
          <a:ln>
            <a:noFill/>
          </a:ln>
        </p:spPr>
      </p:pic>
      <p:sp>
        <p:nvSpPr>
          <p:cNvPr id="598" name="Shape 598"/>
          <p:cNvSpPr txBox="1"/>
          <p:nvPr/>
        </p:nvSpPr>
        <p:spPr>
          <a:xfrm>
            <a:off x="661225" y="5690647"/>
            <a:ext cx="8092200" cy="529499"/>
          </a:xfrm>
          <a:prstGeom prst="rect">
            <a:avLst/>
          </a:prstGeom>
          <a:noFill/>
          <a:ln>
            <a:noFill/>
          </a:ln>
        </p:spPr>
        <p:txBody>
          <a:bodyPr lIns="91425" tIns="91425" rIns="91425" bIns="91425" anchor="t" anchorCtr="0">
            <a:noAutofit/>
          </a:bodyPr>
          <a:lstStyle/>
          <a:p>
            <a:r>
              <a:rPr lang="en"/>
              <a:t>Similar to </a:t>
            </a:r>
            <a:r>
              <a:rPr lang="en" dirty="0" err="1"/>
              <a:t>abundance.txt</a:t>
            </a:r>
            <a:r>
              <a:rPr lang="en" dirty="0"/>
              <a:t>, but instead lists proportions of each taxonomic level found per sample </a:t>
            </a:r>
          </a:p>
        </p:txBody>
      </p:sp>
    </p:spTree>
    <p:extLst>
      <p:ext uri="{BB962C8B-B14F-4D97-AF65-F5344CB8AC3E}">
        <p14:creationId xmlns:p14="http://schemas.microsoft.com/office/powerpoint/2010/main" val="1823677391"/>
      </p:ext>
    </p:extLst>
  </p:cSld>
  <p:clrMapOvr>
    <a:masterClrMapping/>
  </p:clrMapOvr>
  <p:transition spd="slow">
    <p:cut/>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Shape 603"/>
          <p:cNvSpPr txBox="1">
            <a:spLocks noGrp="1"/>
          </p:cNvSpPr>
          <p:nvPr>
            <p:ph type="title"/>
          </p:nvPr>
        </p:nvSpPr>
        <p:spPr>
          <a:prstGeom prst="rect">
            <a:avLst/>
          </a:prstGeom>
        </p:spPr>
        <p:txBody>
          <a:bodyPr vert="horz" lIns="91425" tIns="91425" rIns="91425" bIns="91425" rtlCol="0" anchor="ctr" anchorCtr="0">
            <a:noAutofit/>
          </a:bodyPr>
          <a:lstStyle/>
          <a:p>
            <a:pPr>
              <a:spcBef>
                <a:spcPts val="0"/>
              </a:spcBef>
            </a:pPr>
            <a:r>
              <a:rPr lang="en" dirty="0" err="1"/>
              <a:t>table.taxa_counts.txt</a:t>
            </a:r>
            <a:endParaRPr lang="en" dirty="0"/>
          </a:p>
        </p:txBody>
      </p:sp>
      <p:pic>
        <p:nvPicPr>
          <p:cNvPr id="604" name="Shape 604"/>
          <p:cNvPicPr preferRelativeResize="0"/>
          <p:nvPr/>
        </p:nvPicPr>
        <p:blipFill>
          <a:blip r:embed="rId3">
            <a:alphaModFix/>
          </a:blip>
          <a:stretch>
            <a:fillRect/>
          </a:stretch>
        </p:blipFill>
        <p:spPr>
          <a:xfrm>
            <a:off x="1342100" y="2096124"/>
            <a:ext cx="2315600" cy="3711374"/>
          </a:xfrm>
          <a:prstGeom prst="rect">
            <a:avLst/>
          </a:prstGeom>
          <a:noFill/>
          <a:ln>
            <a:noFill/>
          </a:ln>
        </p:spPr>
      </p:pic>
      <p:sp>
        <p:nvSpPr>
          <p:cNvPr id="605" name="Shape 605"/>
          <p:cNvSpPr txBox="1"/>
          <p:nvPr/>
        </p:nvSpPr>
        <p:spPr>
          <a:xfrm>
            <a:off x="4316350" y="3344825"/>
            <a:ext cx="3657600" cy="708000"/>
          </a:xfrm>
          <a:prstGeom prst="rect">
            <a:avLst/>
          </a:prstGeom>
          <a:noFill/>
          <a:ln>
            <a:noFill/>
          </a:ln>
        </p:spPr>
        <p:txBody>
          <a:bodyPr lIns="91425" tIns="91425" rIns="91425" bIns="91425" anchor="t" anchorCtr="0">
            <a:noAutofit/>
          </a:bodyPr>
          <a:lstStyle/>
          <a:p>
            <a:r>
              <a:rPr lang="en"/>
              <a:t>Summary of each classification and the number of counts for that level across all samples </a:t>
            </a:r>
          </a:p>
        </p:txBody>
      </p:sp>
    </p:spTree>
    <p:extLst>
      <p:ext uri="{BB962C8B-B14F-4D97-AF65-F5344CB8AC3E}">
        <p14:creationId xmlns:p14="http://schemas.microsoft.com/office/powerpoint/2010/main" val="641754329"/>
      </p:ext>
    </p:extLst>
  </p:cSld>
  <p:clrMapOvr>
    <a:masterClrMapping/>
  </p:clrMapOvr>
  <p:transition spd="slow">
    <p:cut/>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smtClean="0"/>
              <a:t>Use </a:t>
            </a:r>
            <a:r>
              <a:rPr lang="en-US" dirty="0" err="1" smtClean="0"/>
              <a:t>dbcAmplicons</a:t>
            </a:r>
            <a:r>
              <a:rPr lang="en-US" dirty="0" smtClean="0"/>
              <a:t> abundance to modify abundance tables</a:t>
            </a:r>
          </a:p>
          <a:p>
            <a:pPr lvl="1"/>
            <a:r>
              <a:rPr lang="en-US" dirty="0" smtClean="0"/>
              <a:t>Threshold</a:t>
            </a:r>
          </a:p>
          <a:p>
            <a:pPr lvl="1"/>
            <a:r>
              <a:rPr lang="en-US" dirty="0" smtClean="0"/>
              <a:t>Rank</a:t>
            </a:r>
          </a:p>
          <a:p>
            <a:r>
              <a:rPr lang="en-US" dirty="0" smtClean="0"/>
              <a:t>Generate a </a:t>
            </a:r>
            <a:r>
              <a:rPr lang="en-US" dirty="0" err="1"/>
              <a:t>b</a:t>
            </a:r>
            <a:r>
              <a:rPr lang="en-US" dirty="0" err="1" smtClean="0"/>
              <a:t>iom</a:t>
            </a:r>
            <a:r>
              <a:rPr lang="en-US" dirty="0" smtClean="0"/>
              <a:t> formatted file</a:t>
            </a:r>
          </a:p>
          <a:p>
            <a:r>
              <a:rPr lang="en-US" dirty="0" smtClean="0"/>
              <a:t>Use the python </a:t>
            </a:r>
            <a:r>
              <a:rPr lang="en-US" dirty="0" err="1" smtClean="0"/>
              <a:t>biom</a:t>
            </a:r>
            <a:r>
              <a:rPr lang="en-US" dirty="0" smtClean="0"/>
              <a:t> package to convert the </a:t>
            </a:r>
            <a:r>
              <a:rPr lang="en-US" dirty="0" err="1" smtClean="0"/>
              <a:t>biom</a:t>
            </a:r>
            <a:r>
              <a:rPr lang="en-US" dirty="0" smtClean="0"/>
              <a:t> file to a new tab delimited file</a:t>
            </a:r>
          </a:p>
          <a:p>
            <a:endParaRPr lang="en-US" dirty="0"/>
          </a:p>
        </p:txBody>
      </p:sp>
      <p:sp>
        <p:nvSpPr>
          <p:cNvPr id="5" name="Text Placeholder 4"/>
          <p:cNvSpPr>
            <a:spLocks noGrp="1"/>
          </p:cNvSpPr>
          <p:nvPr>
            <p:ph type="body" sz="half" idx="2"/>
          </p:nvPr>
        </p:nvSpPr>
        <p:spPr/>
        <p:txBody>
          <a:bodyPr/>
          <a:lstStyle/>
          <a:p>
            <a:r>
              <a:rPr lang="en-US" dirty="0" smtClean="0"/>
              <a:t>Abundance tables</a:t>
            </a:r>
            <a:endParaRPr lang="en-US" dirty="0"/>
          </a:p>
        </p:txBody>
      </p:sp>
      <p:sp>
        <p:nvSpPr>
          <p:cNvPr id="3" name="Title 2"/>
          <p:cNvSpPr>
            <a:spLocks noGrp="1"/>
          </p:cNvSpPr>
          <p:nvPr>
            <p:ph type="title"/>
          </p:nvPr>
        </p:nvSpPr>
        <p:spPr/>
        <p:txBody>
          <a:bodyPr/>
          <a:lstStyle/>
          <a:p>
            <a:r>
              <a:rPr lang="en-US" sz="1800" dirty="0" err="1" smtClean="0"/>
              <a:t>HOmework</a:t>
            </a:r>
            <a:endParaRPr lang="en-US" sz="1800" dirty="0"/>
          </a:p>
        </p:txBody>
      </p:sp>
    </p:spTree>
    <p:extLst>
      <p:ext uri="{BB962C8B-B14F-4D97-AF65-F5344CB8AC3E}">
        <p14:creationId xmlns:p14="http://schemas.microsoft.com/office/powerpoint/2010/main" val="6017726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965" y="273629"/>
            <a:ext cx="8261555" cy="1143480"/>
          </a:xfrm>
        </p:spPr>
        <p:txBody>
          <a:bodyPr/>
          <a:lstStyle/>
          <a:p>
            <a:r>
              <a:rPr lang="en-US" dirty="0" smtClean="0"/>
              <a:t>Stage 1: define the question</a:t>
            </a:r>
            <a:endParaRPr lang="en-US" dirty="0"/>
          </a:p>
        </p:txBody>
      </p:sp>
      <p:sp>
        <p:nvSpPr>
          <p:cNvPr id="3" name="Rectangle 2"/>
          <p:cNvSpPr/>
          <p:nvPr/>
        </p:nvSpPr>
        <p:spPr>
          <a:xfrm>
            <a:off x="1254240" y="1977480"/>
            <a:ext cx="5491568" cy="539058"/>
          </a:xfrm>
          <a:prstGeom prst="rect">
            <a:avLst/>
          </a:prstGeom>
        </p:spPr>
        <p:txBody>
          <a:bodyPr wrap="none">
            <a:spAutoFit/>
          </a:bodyPr>
          <a:lstStyle/>
          <a:p>
            <a:pPr marL="466567" indent="-466567">
              <a:buFont typeface="+mj-lt"/>
              <a:buAutoNum type="arabicPeriod"/>
            </a:pPr>
            <a:r>
              <a:rPr lang="en-US" sz="2903" dirty="0">
                <a:solidFill>
                  <a:srgbClr val="0000FF"/>
                </a:solidFill>
              </a:rPr>
              <a:t>Define the question of interest</a:t>
            </a:r>
          </a:p>
        </p:txBody>
      </p:sp>
      <p:sp>
        <p:nvSpPr>
          <p:cNvPr id="4" name="TextBox 3"/>
          <p:cNvSpPr txBox="1"/>
          <p:nvPr/>
        </p:nvSpPr>
        <p:spPr>
          <a:xfrm>
            <a:off x="1323360" y="2806920"/>
            <a:ext cx="5529600" cy="3358868"/>
          </a:xfrm>
          <a:prstGeom prst="rect">
            <a:avLst/>
          </a:prstGeom>
          <a:noFill/>
        </p:spPr>
        <p:txBody>
          <a:bodyPr wrap="square" rtlCol="0">
            <a:spAutoFit/>
          </a:bodyPr>
          <a:lstStyle/>
          <a:p>
            <a:r>
              <a:rPr lang="en-US" sz="2177" b="1" dirty="0">
                <a:solidFill>
                  <a:srgbClr val="000090"/>
                </a:solidFill>
              </a:rPr>
              <a:t>Begin with the end in mind!</a:t>
            </a:r>
          </a:p>
          <a:p>
            <a:r>
              <a:rPr lang="en-US" sz="2177" dirty="0">
                <a:solidFill>
                  <a:srgbClr val="000000"/>
                </a:solidFill>
              </a:rPr>
              <a:t>	what is the question</a:t>
            </a:r>
          </a:p>
          <a:p>
            <a:r>
              <a:rPr lang="en-US" sz="2177" dirty="0">
                <a:solidFill>
                  <a:srgbClr val="000000"/>
                </a:solidFill>
              </a:rPr>
              <a:t>	how are we to know we are successful</a:t>
            </a:r>
          </a:p>
          <a:p>
            <a:r>
              <a:rPr lang="en-US" sz="2177" dirty="0">
                <a:solidFill>
                  <a:srgbClr val="000000"/>
                </a:solidFill>
              </a:rPr>
              <a:t>	what are our expectations</a:t>
            </a:r>
          </a:p>
          <a:p>
            <a:endParaRPr lang="en-US" sz="2177" dirty="0">
              <a:solidFill>
                <a:srgbClr val="000000"/>
              </a:solidFill>
            </a:endParaRPr>
          </a:p>
          <a:p>
            <a:r>
              <a:rPr lang="en-US" sz="2177" b="1" dirty="0">
                <a:solidFill>
                  <a:srgbClr val="000000"/>
                </a:solidFill>
              </a:rPr>
              <a:t>	dictates </a:t>
            </a:r>
          </a:p>
          <a:p>
            <a:r>
              <a:rPr lang="en-US" sz="2177" dirty="0">
                <a:solidFill>
                  <a:srgbClr val="000000"/>
                </a:solidFill>
              </a:rPr>
              <a:t>	the data that should be collected</a:t>
            </a:r>
          </a:p>
          <a:p>
            <a:r>
              <a:rPr lang="en-US" sz="2177" dirty="0">
                <a:solidFill>
                  <a:srgbClr val="000000"/>
                </a:solidFill>
              </a:rPr>
              <a:t>	the features being analyzed</a:t>
            </a:r>
          </a:p>
          <a:p>
            <a:r>
              <a:rPr lang="en-US" sz="2177" dirty="0">
                <a:solidFill>
                  <a:srgbClr val="000000"/>
                </a:solidFill>
              </a:rPr>
              <a:t>	which algorithms should be use</a:t>
            </a:r>
            <a:r>
              <a:rPr lang="en-US" sz="1633" dirty="0"/>
              <a:t>		</a:t>
            </a:r>
          </a:p>
          <a:p>
            <a:r>
              <a:rPr lang="en-US" sz="1633" dirty="0"/>
              <a:t>	</a:t>
            </a:r>
          </a:p>
        </p:txBody>
      </p:sp>
    </p:spTree>
    <p:extLst>
      <p:ext uri="{BB962C8B-B14F-4D97-AF65-F5344CB8AC3E}">
        <p14:creationId xmlns:p14="http://schemas.microsoft.com/office/powerpoint/2010/main" val="437161843"/>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Shape 616"/>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convert2ReadTo4Read</a:t>
            </a:r>
          </a:p>
        </p:txBody>
      </p:sp>
      <p:sp>
        <p:nvSpPr>
          <p:cNvPr id="617" name="Shape 617"/>
          <p:cNvSpPr txBox="1">
            <a:spLocks noGrp="1"/>
          </p:cNvSpPr>
          <p:nvPr>
            <p:ph type="body" idx="1"/>
          </p:nvPr>
        </p:nvSpPr>
        <p:spPr>
          <a:prstGeom prst="rect">
            <a:avLst/>
          </a:prstGeom>
        </p:spPr>
        <p:txBody>
          <a:bodyPr vert="horz" lIns="91425" tIns="91425" rIns="91425" bIns="91425" rtlCol="0" anchor="t" anchorCtr="0">
            <a:noAutofit/>
          </a:bodyPr>
          <a:lstStyle/>
          <a:p>
            <a:pPr>
              <a:buNone/>
            </a:pPr>
            <a:r>
              <a:rPr lang="en" sz="2400" dirty="0"/>
              <a:t>Back-converts a set of 2 Illumina paired-end files that have already been preprocessed by </a:t>
            </a:r>
            <a:r>
              <a:rPr lang="en" sz="2400" i="1" dirty="0" err="1"/>
              <a:t>dbcAmplicons</a:t>
            </a:r>
            <a:r>
              <a:rPr lang="en" sz="2400" i="1" dirty="0"/>
              <a:t> </a:t>
            </a:r>
            <a:r>
              <a:rPr lang="en" sz="2400" dirty="0"/>
              <a:t>into 4 reads, splitting the 2 barcodes into separate reads.</a:t>
            </a:r>
          </a:p>
          <a:p>
            <a:pPr>
              <a:buNone/>
            </a:pPr>
            <a:endParaRPr sz="2400" dirty="0"/>
          </a:p>
          <a:p>
            <a:pPr>
              <a:buNone/>
            </a:pPr>
            <a:r>
              <a:rPr lang="en" sz="2400" dirty="0"/>
              <a:t>Useful for reprocessing datasets and analyzing barcode counts</a:t>
            </a:r>
            <a:r>
              <a:rPr lang="en" sz="2400" dirty="0" smtClean="0"/>
              <a:t>.</a:t>
            </a:r>
            <a:endParaRPr lang="en-US" sz="2400" dirty="0" smtClean="0"/>
          </a:p>
          <a:p>
            <a:pPr>
              <a:buNone/>
            </a:pPr>
            <a:endParaRPr lang="en-US" sz="2400" dirty="0"/>
          </a:p>
          <a:p>
            <a:pPr>
              <a:buNone/>
            </a:pPr>
            <a:r>
              <a:rPr lang="en-US" sz="2400" dirty="0" smtClean="0"/>
              <a:t>Can be used to back covert non-</a:t>
            </a:r>
            <a:r>
              <a:rPr lang="en-US" sz="2400" dirty="0" err="1" smtClean="0"/>
              <a:t>dbcAmplicons</a:t>
            </a:r>
            <a:r>
              <a:rPr lang="en-US" sz="2400" dirty="0" smtClean="0"/>
              <a:t> reads to acceptable by </a:t>
            </a:r>
            <a:r>
              <a:rPr lang="en-US" sz="2400" dirty="0" err="1" smtClean="0"/>
              <a:t>dbcAmplicons</a:t>
            </a:r>
            <a:endParaRPr lang="en" sz="2400" dirty="0"/>
          </a:p>
        </p:txBody>
      </p:sp>
    </p:spTree>
    <p:extLst>
      <p:ext uri="{BB962C8B-B14F-4D97-AF65-F5344CB8AC3E}">
        <p14:creationId xmlns:p14="http://schemas.microsoft.com/office/powerpoint/2010/main" val="1413677053"/>
      </p:ext>
    </p:extLst>
  </p:cSld>
  <p:clrMapOvr>
    <a:masterClrMapping/>
  </p:clrMapOvr>
  <p:transition spd="slow">
    <p:cut/>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Shape 622"/>
          <p:cNvSpPr txBox="1">
            <a:spLocks noGrp="1"/>
          </p:cNvSpPr>
          <p:nvPr>
            <p:ph type="title"/>
          </p:nvPr>
        </p:nvSpPr>
        <p:spPr>
          <a:prstGeom prst="rect">
            <a:avLst/>
          </a:prstGeom>
        </p:spPr>
        <p:txBody>
          <a:bodyPr vert="horz" lIns="91425" tIns="91425" rIns="91425" bIns="91425" rtlCol="0" anchor="ctr" anchorCtr="0">
            <a:noAutofit/>
          </a:bodyPr>
          <a:lstStyle/>
          <a:p>
            <a:r>
              <a:rPr lang="en" sz="2800" dirty="0" err="1">
                <a:solidFill>
                  <a:schemeClr val="bg1"/>
                </a:solidFill>
              </a:rPr>
              <a:t>splitReadsBySample</a:t>
            </a:r>
            <a:endParaRPr lang="en" sz="2800" dirty="0">
              <a:solidFill>
                <a:schemeClr val="bg1"/>
              </a:solidFill>
            </a:endParaRPr>
          </a:p>
          <a:p>
            <a:r>
              <a:rPr lang="en" sz="2400" dirty="0">
                <a:solidFill>
                  <a:schemeClr val="bg1"/>
                </a:solidFill>
              </a:rPr>
              <a:t>(upload to SRA)</a:t>
            </a:r>
          </a:p>
        </p:txBody>
      </p:sp>
      <p:sp>
        <p:nvSpPr>
          <p:cNvPr id="623" name="Shape 623"/>
          <p:cNvSpPr txBox="1">
            <a:spLocks noGrp="1"/>
          </p:cNvSpPr>
          <p:nvPr>
            <p:ph type="body" idx="1"/>
          </p:nvPr>
        </p:nvSpPr>
        <p:spPr>
          <a:prstGeom prst="rect">
            <a:avLst/>
          </a:prstGeom>
        </p:spPr>
        <p:txBody>
          <a:bodyPr vert="horz" lIns="91425" tIns="91425" rIns="91425" bIns="91425" rtlCol="0" anchor="t" anchorCtr="0">
            <a:noAutofit/>
          </a:bodyPr>
          <a:lstStyle/>
          <a:p>
            <a:pPr>
              <a:buNone/>
            </a:pPr>
            <a:r>
              <a:rPr lang="en" sz="2400"/>
              <a:t>Takes processed reads from </a:t>
            </a:r>
            <a:r>
              <a:rPr lang="en" sz="2400" i="1"/>
              <a:t>dbcAmplicons </a:t>
            </a:r>
            <a:r>
              <a:rPr lang="en" sz="2400"/>
              <a:t>and bins each read by its sample ID. If no sample IDs are assigned, reads will be split by individual barcode. </a:t>
            </a:r>
          </a:p>
          <a:p>
            <a:pPr>
              <a:buNone/>
            </a:pPr>
            <a:endParaRPr sz="2400"/>
          </a:p>
          <a:p>
            <a:pPr>
              <a:buNone/>
            </a:pPr>
            <a:r>
              <a:rPr lang="en" sz="2400"/>
              <a:t>Each sample receives a Read 1 and Read 2.</a:t>
            </a:r>
          </a:p>
          <a:p>
            <a:pPr>
              <a:buNone/>
            </a:pPr>
            <a:endParaRPr sz="2400"/>
          </a:p>
          <a:p>
            <a:pPr>
              <a:buNone/>
            </a:pPr>
            <a:r>
              <a:rPr lang="en" sz="2400"/>
              <a:t>Designed for easy upload to the SRA</a:t>
            </a:r>
          </a:p>
        </p:txBody>
      </p:sp>
    </p:spTree>
    <p:extLst>
      <p:ext uri="{BB962C8B-B14F-4D97-AF65-F5344CB8AC3E}">
        <p14:creationId xmlns:p14="http://schemas.microsoft.com/office/powerpoint/2010/main" val="1504032253"/>
      </p:ext>
    </p:extLst>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3629"/>
            <a:ext cx="8633012" cy="1143480"/>
          </a:xfrm>
        </p:spPr>
        <p:txBody>
          <a:bodyPr/>
          <a:lstStyle/>
          <a:p>
            <a:r>
              <a:rPr lang="en-US" dirty="0" smtClean="0"/>
              <a:t>Stages 2-4: Collecting and Cleaning</a:t>
            </a:r>
            <a:endParaRPr lang="en-US" dirty="0"/>
          </a:p>
        </p:txBody>
      </p:sp>
      <p:sp>
        <p:nvSpPr>
          <p:cNvPr id="3" name="Rectangle 2"/>
          <p:cNvSpPr/>
          <p:nvPr/>
        </p:nvSpPr>
        <p:spPr>
          <a:xfrm>
            <a:off x="1185120" y="1908361"/>
            <a:ext cx="4570560" cy="1432508"/>
          </a:xfrm>
          <a:prstGeom prst="rect">
            <a:avLst/>
          </a:prstGeom>
        </p:spPr>
        <p:txBody>
          <a:bodyPr>
            <a:spAutoFit/>
          </a:bodyPr>
          <a:lstStyle/>
          <a:p>
            <a:pPr marL="466567" indent="-466567">
              <a:buFont typeface="+mj-lt"/>
              <a:buAutoNum type="arabicPeriod" startAt="2"/>
            </a:pPr>
            <a:r>
              <a:rPr lang="en-US" sz="2903" dirty="0">
                <a:solidFill>
                  <a:srgbClr val="008000"/>
                </a:solidFill>
              </a:rPr>
              <a:t>Get the data</a:t>
            </a:r>
          </a:p>
          <a:p>
            <a:pPr marL="466567" indent="-466567">
              <a:buFont typeface="+mj-lt"/>
              <a:buAutoNum type="arabicPeriod" startAt="2"/>
            </a:pPr>
            <a:r>
              <a:rPr lang="en-US" sz="2903" dirty="0">
                <a:solidFill>
                  <a:srgbClr val="008000"/>
                </a:solidFill>
              </a:rPr>
              <a:t>Clean the data</a:t>
            </a:r>
          </a:p>
          <a:p>
            <a:pPr marL="466567" indent="-466567">
              <a:buFont typeface="+mj-lt"/>
              <a:buAutoNum type="arabicPeriod" startAt="2"/>
            </a:pPr>
            <a:r>
              <a:rPr lang="en-US" sz="2903" dirty="0">
                <a:solidFill>
                  <a:srgbClr val="008000"/>
                </a:solidFill>
              </a:rPr>
              <a:t>Explore the data</a:t>
            </a:r>
          </a:p>
        </p:txBody>
      </p:sp>
      <p:sp>
        <p:nvSpPr>
          <p:cNvPr id="4" name="TextBox 3"/>
          <p:cNvSpPr txBox="1"/>
          <p:nvPr/>
        </p:nvSpPr>
        <p:spPr>
          <a:xfrm>
            <a:off x="1185120" y="3498120"/>
            <a:ext cx="4700160" cy="2102499"/>
          </a:xfrm>
          <a:prstGeom prst="rect">
            <a:avLst/>
          </a:prstGeom>
          <a:noFill/>
        </p:spPr>
        <p:txBody>
          <a:bodyPr wrap="square" rtlCol="0">
            <a:spAutoFit/>
          </a:bodyPr>
          <a:lstStyle/>
          <a:p>
            <a:r>
              <a:rPr lang="en-US" sz="2177" b="1" dirty="0">
                <a:solidFill>
                  <a:srgbClr val="000090"/>
                </a:solidFill>
              </a:rPr>
              <a:t>Know your data!</a:t>
            </a:r>
          </a:p>
          <a:p>
            <a:pPr marL="368645" indent="-368645"/>
            <a:r>
              <a:rPr lang="en-US" sz="2177" dirty="0"/>
              <a:t>	know what the source was</a:t>
            </a:r>
          </a:p>
          <a:p>
            <a:pPr marL="368645" indent="-368645"/>
            <a:r>
              <a:rPr lang="en-US" sz="2177" dirty="0"/>
              <a:t>	technical processing in producing data (bias, artifacts, etc.)</a:t>
            </a:r>
          </a:p>
          <a:p>
            <a:pPr marL="368645" indent="-368645"/>
            <a:r>
              <a:rPr lang="en-US" sz="2177" dirty="0"/>
              <a:t>	“Data Profiling”</a:t>
            </a:r>
          </a:p>
          <a:p>
            <a:r>
              <a:rPr lang="en-US" sz="2177" dirty="0"/>
              <a:t>	</a:t>
            </a:r>
          </a:p>
        </p:txBody>
      </p:sp>
      <p:sp>
        <p:nvSpPr>
          <p:cNvPr id="5" name="TextBox 4"/>
          <p:cNvSpPr txBox="1"/>
          <p:nvPr/>
        </p:nvSpPr>
        <p:spPr>
          <a:xfrm>
            <a:off x="1185120" y="5433480"/>
            <a:ext cx="7948800" cy="1097416"/>
          </a:xfrm>
          <a:prstGeom prst="rect">
            <a:avLst/>
          </a:prstGeom>
          <a:noFill/>
        </p:spPr>
        <p:txBody>
          <a:bodyPr wrap="square" rtlCol="0">
            <a:spAutoFit/>
          </a:bodyPr>
          <a:lstStyle/>
          <a:p>
            <a:r>
              <a:rPr lang="en-US" sz="2177" b="1" dirty="0">
                <a:solidFill>
                  <a:srgbClr val="000090"/>
                </a:solidFill>
              </a:rPr>
              <a:t>Data are never perfect but love your data anyway!</a:t>
            </a:r>
          </a:p>
          <a:p>
            <a:pPr marL="368645" indent="-368645"/>
            <a:r>
              <a:rPr lang="en-US" sz="2177" dirty="0"/>
              <a:t>	the collection of massive data sets often leads to unusual , surprising, unexpected and even outrageous. </a:t>
            </a:r>
          </a:p>
        </p:txBody>
      </p:sp>
      <p:pic>
        <p:nvPicPr>
          <p:cNvPr id="6" name="Picture 5" descr="url.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8560" y="2323080"/>
            <a:ext cx="2396160" cy="1566720"/>
          </a:xfrm>
          <a:prstGeom prst="rect">
            <a:avLst/>
          </a:prstGeom>
        </p:spPr>
      </p:pic>
    </p:spTree>
    <p:extLst>
      <p:ext uri="{BB962C8B-B14F-4D97-AF65-F5344CB8AC3E}">
        <p14:creationId xmlns:p14="http://schemas.microsoft.com/office/powerpoint/2010/main" val="8375389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0306" y="273629"/>
            <a:ext cx="8221214" cy="1143480"/>
          </a:xfrm>
        </p:spPr>
        <p:txBody>
          <a:bodyPr/>
          <a:lstStyle/>
          <a:p>
            <a:r>
              <a:rPr lang="en-US" dirty="0" smtClean="0"/>
              <a:t>Stage 5: Analyzing the data</a:t>
            </a:r>
            <a:endParaRPr lang="en-US" dirty="0"/>
          </a:p>
        </p:txBody>
      </p:sp>
      <p:sp>
        <p:nvSpPr>
          <p:cNvPr id="7" name="Rectangle 6"/>
          <p:cNvSpPr/>
          <p:nvPr/>
        </p:nvSpPr>
        <p:spPr>
          <a:xfrm>
            <a:off x="1323360" y="2046600"/>
            <a:ext cx="3967753" cy="539058"/>
          </a:xfrm>
          <a:prstGeom prst="rect">
            <a:avLst/>
          </a:prstGeom>
        </p:spPr>
        <p:txBody>
          <a:bodyPr wrap="none">
            <a:spAutoFit/>
          </a:bodyPr>
          <a:lstStyle/>
          <a:p>
            <a:pPr marL="466567" indent="-466567">
              <a:buFont typeface="+mj-lt"/>
              <a:buAutoNum type="arabicPeriod" startAt="5"/>
            </a:pPr>
            <a:r>
              <a:rPr lang="en-US" sz="2903" dirty="0">
                <a:solidFill>
                  <a:srgbClr val="FF0000"/>
                </a:solidFill>
              </a:rPr>
              <a:t>Fit statistical models</a:t>
            </a:r>
          </a:p>
        </p:txBody>
      </p:sp>
      <p:sp>
        <p:nvSpPr>
          <p:cNvPr id="8" name="Rectangle 7"/>
          <p:cNvSpPr/>
          <p:nvPr/>
        </p:nvSpPr>
        <p:spPr>
          <a:xfrm>
            <a:off x="1323360" y="2684638"/>
            <a:ext cx="7326720" cy="762388"/>
          </a:xfrm>
          <a:prstGeom prst="rect">
            <a:avLst/>
          </a:prstGeom>
        </p:spPr>
        <p:txBody>
          <a:bodyPr wrap="square">
            <a:spAutoFit/>
          </a:bodyPr>
          <a:lstStyle/>
          <a:p>
            <a:r>
              <a:rPr lang="en-US" sz="2177" b="1" dirty="0">
                <a:solidFill>
                  <a:srgbClr val="000090"/>
                </a:solidFill>
              </a:rPr>
              <a:t>Over fitting is a sin against data science!</a:t>
            </a:r>
          </a:p>
          <a:p>
            <a:r>
              <a:rPr lang="en-US" sz="2177" b="1" dirty="0"/>
              <a:t>	</a:t>
            </a:r>
            <a:r>
              <a:rPr lang="en-US" sz="2177" dirty="0"/>
              <a:t>Model’s should not be over-complicated</a:t>
            </a:r>
            <a:endParaRPr lang="en-US" sz="2177" b="1" dirty="0"/>
          </a:p>
        </p:txBody>
      </p:sp>
      <p:sp>
        <p:nvSpPr>
          <p:cNvPr id="9" name="Rectangle 8"/>
          <p:cNvSpPr/>
          <p:nvPr/>
        </p:nvSpPr>
        <p:spPr>
          <a:xfrm>
            <a:off x="383593" y="3790741"/>
            <a:ext cx="4907520" cy="2554545"/>
          </a:xfrm>
          <a:prstGeom prst="rect">
            <a:avLst/>
          </a:prstGeom>
        </p:spPr>
        <p:txBody>
          <a:bodyPr wrap="square">
            <a:spAutoFit/>
          </a:bodyPr>
          <a:lstStyle/>
          <a:p>
            <a:pPr marL="259204" indent="-259204">
              <a:buFont typeface="Arial"/>
              <a:buChar char="•"/>
            </a:pPr>
            <a:r>
              <a:rPr lang="en-US" sz="2000" dirty="0"/>
              <a:t>If the data scientist has done their job correctly the statistical models don't need to be incredibly complicated to identify important relationships</a:t>
            </a:r>
          </a:p>
          <a:p>
            <a:pPr marL="259204" indent="-259204">
              <a:buFont typeface="Arial"/>
              <a:buChar char="•"/>
            </a:pPr>
            <a:r>
              <a:rPr lang="en-US" sz="2000" dirty="0"/>
              <a:t>In fact, if a complicated statistical model seems necessary, it often means that you don't have the right data to answer the question you really want to answer.</a:t>
            </a:r>
          </a:p>
        </p:txBody>
      </p:sp>
      <p:pic>
        <p:nvPicPr>
          <p:cNvPr id="10" name="Picture 9" descr="imag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1440" y="4140653"/>
            <a:ext cx="3594240" cy="1854720"/>
          </a:xfrm>
          <a:prstGeom prst="rect">
            <a:avLst/>
          </a:prstGeom>
        </p:spPr>
      </p:pic>
    </p:spTree>
    <p:extLst>
      <p:ext uri="{BB962C8B-B14F-4D97-AF65-F5344CB8AC3E}">
        <p14:creationId xmlns:p14="http://schemas.microsoft.com/office/powerpoint/2010/main" val="19087051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729" y="273629"/>
            <a:ext cx="8328791" cy="1143480"/>
          </a:xfrm>
        </p:spPr>
        <p:txBody>
          <a:bodyPr/>
          <a:lstStyle/>
          <a:p>
            <a:r>
              <a:rPr lang="en-US" dirty="0" smtClean="0"/>
              <a:t>Stages 6-7</a:t>
            </a:r>
            <a:r>
              <a:rPr lang="en-US" smtClean="0"/>
              <a:t>: Communicating </a:t>
            </a:r>
            <a:r>
              <a:rPr lang="en-US" dirty="0" smtClean="0"/>
              <a:t>your results</a:t>
            </a:r>
            <a:endParaRPr lang="en-US" dirty="0"/>
          </a:p>
        </p:txBody>
      </p:sp>
      <p:sp>
        <p:nvSpPr>
          <p:cNvPr id="5" name="Rectangle 4"/>
          <p:cNvSpPr/>
          <p:nvPr/>
        </p:nvSpPr>
        <p:spPr>
          <a:xfrm>
            <a:off x="1046880" y="1839240"/>
            <a:ext cx="6842880" cy="985783"/>
          </a:xfrm>
          <a:prstGeom prst="rect">
            <a:avLst/>
          </a:prstGeom>
        </p:spPr>
        <p:txBody>
          <a:bodyPr wrap="square">
            <a:spAutoFit/>
          </a:bodyPr>
          <a:lstStyle/>
          <a:p>
            <a:pPr marL="466567" indent="-466567">
              <a:buFont typeface="+mj-lt"/>
              <a:buAutoNum type="arabicPeriod" startAt="6"/>
            </a:pPr>
            <a:r>
              <a:rPr lang="en-US" sz="2903" dirty="0">
                <a:solidFill>
                  <a:srgbClr val="660066"/>
                </a:solidFill>
              </a:rPr>
              <a:t>Communicate the results</a:t>
            </a:r>
          </a:p>
          <a:p>
            <a:pPr marL="466567" indent="-466567">
              <a:buFont typeface="+mj-lt"/>
              <a:buAutoNum type="arabicPeriod" startAt="6"/>
            </a:pPr>
            <a:r>
              <a:rPr lang="en-US" sz="2903" dirty="0">
                <a:solidFill>
                  <a:srgbClr val="660066"/>
                </a:solidFill>
              </a:rPr>
              <a:t>Make your analysis reproducible</a:t>
            </a:r>
          </a:p>
        </p:txBody>
      </p:sp>
      <p:sp>
        <p:nvSpPr>
          <p:cNvPr id="6" name="TextBox 5"/>
          <p:cNvSpPr txBox="1"/>
          <p:nvPr/>
        </p:nvSpPr>
        <p:spPr>
          <a:xfrm>
            <a:off x="1046880" y="3429000"/>
            <a:ext cx="5875200" cy="2437527"/>
          </a:xfrm>
          <a:prstGeom prst="rect">
            <a:avLst/>
          </a:prstGeom>
          <a:noFill/>
        </p:spPr>
        <p:txBody>
          <a:bodyPr wrap="square" rtlCol="0">
            <a:spAutoFit/>
          </a:bodyPr>
          <a:lstStyle/>
          <a:p>
            <a:r>
              <a:rPr lang="en-US" sz="2177" b="1" dirty="0">
                <a:solidFill>
                  <a:srgbClr val="000090"/>
                </a:solidFill>
              </a:rPr>
              <a:t>Remember that this is ‘science’!</a:t>
            </a:r>
          </a:p>
          <a:p>
            <a:pPr marL="414726" indent="-414726"/>
            <a:r>
              <a:rPr lang="en-US" sz="2177" dirty="0"/>
              <a:t>	We are experimenting with data selections, processing, algorithms, ensembles of algorithms, measurements, models. At some point these </a:t>
            </a:r>
            <a:r>
              <a:rPr lang="en-US" sz="2177" b="1" i="1" dirty="0"/>
              <a:t>must all be tested for validity and applicability</a:t>
            </a:r>
            <a:r>
              <a:rPr lang="en-US" sz="2177" dirty="0"/>
              <a:t> to the problem you are trying to solve.</a:t>
            </a:r>
          </a:p>
        </p:txBody>
      </p:sp>
      <p:pic>
        <p:nvPicPr>
          <p:cNvPr id="7" name="Picture 6" descr="w1408.jpg"/>
          <p:cNvPicPr>
            <a:picLocks noChangeAspect="1"/>
          </p:cNvPicPr>
          <p:nvPr/>
        </p:nvPicPr>
        <p:blipFill rotWithShape="1">
          <a:blip r:embed="rId2">
            <a:extLst>
              <a:ext uri="{28A0092B-C50C-407E-A947-70E740481C1C}">
                <a14:useLocalDpi xmlns:a14="http://schemas.microsoft.com/office/drawing/2010/main" val="0"/>
              </a:ext>
            </a:extLst>
          </a:blip>
          <a:srcRect t="19225" b="-3157"/>
          <a:stretch/>
        </p:blipFill>
        <p:spPr>
          <a:xfrm rot="5400000">
            <a:off x="5825539" y="3209907"/>
            <a:ext cx="4128441" cy="2004480"/>
          </a:xfrm>
          <a:prstGeom prst="rect">
            <a:avLst/>
          </a:prstGeom>
        </p:spPr>
      </p:pic>
    </p:spTree>
    <p:extLst>
      <p:ext uri="{BB962C8B-B14F-4D97-AF65-F5344CB8AC3E}">
        <p14:creationId xmlns:p14="http://schemas.microsoft.com/office/powerpoint/2010/main" val="20698483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094" y="273629"/>
            <a:ext cx="8167426" cy="1143480"/>
          </a:xfrm>
        </p:spPr>
        <p:txBody>
          <a:bodyPr/>
          <a:lstStyle/>
          <a:p>
            <a:r>
              <a:rPr lang="en-US" dirty="0" smtClean="0"/>
              <a:t>Bioinformatics done well</a:t>
            </a:r>
            <a:endParaRPr lang="en-US" dirty="0"/>
          </a:p>
        </p:txBody>
      </p:sp>
      <p:sp>
        <p:nvSpPr>
          <p:cNvPr id="5" name="TextBox 4"/>
          <p:cNvSpPr txBox="1"/>
          <p:nvPr/>
        </p:nvSpPr>
        <p:spPr>
          <a:xfrm>
            <a:off x="789501" y="2371393"/>
            <a:ext cx="7672320" cy="3685473"/>
          </a:xfrm>
          <a:prstGeom prst="rect">
            <a:avLst/>
          </a:prstGeom>
          <a:solidFill>
            <a:srgbClr val="0000FF">
              <a:alpha val="25000"/>
            </a:srgbClr>
          </a:solidFill>
          <a:ln>
            <a:solidFill>
              <a:srgbClr val="0000FF"/>
            </a:solidFill>
          </a:ln>
          <a:effectLst>
            <a:glow>
              <a:schemeClr val="accent1"/>
            </a:glow>
          </a:effectLst>
          <a:scene3d>
            <a:camera prst="orthographicFront"/>
            <a:lightRig rig="threePt" dir="t"/>
          </a:scene3d>
          <a:sp3d>
            <a:bevelT/>
          </a:sp3d>
        </p:spPr>
        <p:txBody>
          <a:bodyPr wrap="square" lIns="331776" tIns="331776" rIns="331776" bIns="331776" rtlCol="0">
            <a:spAutoFit/>
          </a:bodyPr>
          <a:lstStyle/>
          <a:p>
            <a:r>
              <a:rPr lang="en-US" sz="3266" b="1" dirty="0"/>
              <a:t>Data science done well looks easy – and that</a:t>
            </a:r>
            <a:r>
              <a:rPr lang="fr-FR" sz="3266" b="1" dirty="0"/>
              <a:t>’</a:t>
            </a:r>
            <a:r>
              <a:rPr lang="en-US" sz="3266" b="1" dirty="0"/>
              <a:t>s a big problem for data scientists</a:t>
            </a:r>
          </a:p>
          <a:p>
            <a:endParaRPr lang="en-US" sz="3266" b="1" dirty="0"/>
          </a:p>
          <a:p>
            <a:pPr algn="ctr"/>
            <a:r>
              <a:rPr lang="en-US" sz="3266" b="1" dirty="0" err="1"/>
              <a:t>simplystatistics.org</a:t>
            </a:r>
            <a:r>
              <a:rPr lang="en-US" sz="3266" b="1" dirty="0"/>
              <a:t> </a:t>
            </a:r>
          </a:p>
          <a:p>
            <a:pPr algn="ctr"/>
            <a:r>
              <a:rPr lang="en-US" sz="3266" b="1" dirty="0"/>
              <a:t>March 3, 2015 by Jeff Leek</a:t>
            </a:r>
          </a:p>
        </p:txBody>
      </p:sp>
    </p:spTree>
    <p:extLst>
      <p:ext uri="{BB962C8B-B14F-4D97-AF65-F5344CB8AC3E}">
        <p14:creationId xmlns:p14="http://schemas.microsoft.com/office/powerpoint/2010/main" val="8528139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59" y="273629"/>
            <a:ext cx="8234661" cy="1143480"/>
          </a:xfrm>
        </p:spPr>
        <p:txBody>
          <a:bodyPr/>
          <a:lstStyle/>
          <a:p>
            <a:r>
              <a:rPr lang="en-US" dirty="0" smtClean="0"/>
              <a:t>Substrate</a:t>
            </a:r>
            <a:endParaRPr lang="en-US" dirty="0"/>
          </a:p>
        </p:txBody>
      </p:sp>
      <p:pic>
        <p:nvPicPr>
          <p:cNvPr id="3" name="Picture 2" descr="imag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4080" y="3014280"/>
            <a:ext cx="2580480" cy="1257984"/>
          </a:xfrm>
          <a:prstGeom prst="rect">
            <a:avLst/>
          </a:prstGeom>
        </p:spPr>
      </p:pic>
      <p:sp>
        <p:nvSpPr>
          <p:cNvPr id="4" name="TextBox 3"/>
          <p:cNvSpPr txBox="1"/>
          <p:nvPr/>
        </p:nvSpPr>
        <p:spPr>
          <a:xfrm>
            <a:off x="5447520" y="1852413"/>
            <a:ext cx="2073600" cy="985783"/>
          </a:xfrm>
          <a:prstGeom prst="rect">
            <a:avLst/>
          </a:prstGeom>
          <a:noFill/>
        </p:spPr>
        <p:txBody>
          <a:bodyPr wrap="square" rtlCol="0">
            <a:spAutoFit/>
          </a:bodyPr>
          <a:lstStyle/>
          <a:p>
            <a:r>
              <a:rPr lang="en-US" sz="2903" dirty="0">
                <a:solidFill>
                  <a:srgbClr val="FF0000"/>
                </a:solidFill>
              </a:rPr>
              <a:t>Cluster</a:t>
            </a:r>
          </a:p>
          <a:p>
            <a:r>
              <a:rPr lang="en-US" sz="2903" dirty="0">
                <a:solidFill>
                  <a:srgbClr val="FF0000"/>
                </a:solidFill>
              </a:rPr>
              <a:t>Computing</a:t>
            </a:r>
          </a:p>
        </p:txBody>
      </p:sp>
      <p:pic>
        <p:nvPicPr>
          <p:cNvPr id="5" name="Picture 4" descr="imag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040" y="2530440"/>
            <a:ext cx="4101120" cy="1624320"/>
          </a:xfrm>
          <a:prstGeom prst="rect">
            <a:avLst/>
          </a:prstGeom>
        </p:spPr>
      </p:pic>
      <p:sp>
        <p:nvSpPr>
          <p:cNvPr id="6" name="TextBox 5"/>
          <p:cNvSpPr txBox="1"/>
          <p:nvPr/>
        </p:nvSpPr>
        <p:spPr>
          <a:xfrm>
            <a:off x="701280" y="1622332"/>
            <a:ext cx="2073600" cy="985783"/>
          </a:xfrm>
          <a:prstGeom prst="rect">
            <a:avLst/>
          </a:prstGeom>
          <a:noFill/>
        </p:spPr>
        <p:txBody>
          <a:bodyPr wrap="square" rtlCol="0">
            <a:spAutoFit/>
          </a:bodyPr>
          <a:lstStyle/>
          <a:p>
            <a:r>
              <a:rPr lang="en-US" sz="2903" dirty="0">
                <a:solidFill>
                  <a:srgbClr val="FF0000"/>
                </a:solidFill>
              </a:rPr>
              <a:t>Cloud</a:t>
            </a:r>
          </a:p>
          <a:p>
            <a:r>
              <a:rPr lang="en-US" sz="2903" dirty="0">
                <a:solidFill>
                  <a:srgbClr val="FF0000"/>
                </a:solidFill>
              </a:rPr>
              <a:t>Computing</a:t>
            </a:r>
          </a:p>
        </p:txBody>
      </p:sp>
      <p:pic>
        <p:nvPicPr>
          <p:cNvPr id="7" name="Picture 6" descr="4400143436_50bcd3843a.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280" y="4800685"/>
            <a:ext cx="2705760" cy="1818271"/>
          </a:xfrm>
          <a:prstGeom prst="rect">
            <a:avLst/>
          </a:prstGeom>
        </p:spPr>
      </p:pic>
      <p:sp>
        <p:nvSpPr>
          <p:cNvPr id="8" name="TextBox 7"/>
          <p:cNvSpPr txBox="1"/>
          <p:nvPr/>
        </p:nvSpPr>
        <p:spPr>
          <a:xfrm>
            <a:off x="701280" y="4285203"/>
            <a:ext cx="2073600" cy="539058"/>
          </a:xfrm>
          <a:prstGeom prst="rect">
            <a:avLst/>
          </a:prstGeom>
          <a:noFill/>
        </p:spPr>
        <p:txBody>
          <a:bodyPr wrap="square" rtlCol="0">
            <a:spAutoFit/>
          </a:bodyPr>
          <a:lstStyle/>
          <a:p>
            <a:r>
              <a:rPr lang="en-US" sz="2903" dirty="0">
                <a:solidFill>
                  <a:srgbClr val="FF0000"/>
                </a:solidFill>
              </a:rPr>
              <a:t>BAS</a:t>
            </a:r>
            <a:r>
              <a:rPr lang="en-US" sz="2903" baseline="30000" dirty="0">
                <a:solidFill>
                  <a:srgbClr val="FF0000"/>
                </a:solidFill>
              </a:rPr>
              <a:t>TM</a:t>
            </a:r>
          </a:p>
        </p:txBody>
      </p:sp>
      <p:pic>
        <p:nvPicPr>
          <p:cNvPr id="9" name="Picture 8" descr="image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4080" y="5060154"/>
            <a:ext cx="1935360" cy="1299334"/>
          </a:xfrm>
          <a:prstGeom prst="rect">
            <a:avLst/>
          </a:prstGeom>
        </p:spPr>
      </p:pic>
      <p:sp>
        <p:nvSpPr>
          <p:cNvPr id="10" name="TextBox 9"/>
          <p:cNvSpPr txBox="1"/>
          <p:nvPr/>
        </p:nvSpPr>
        <p:spPr>
          <a:xfrm>
            <a:off x="5447520" y="4396680"/>
            <a:ext cx="3179520" cy="539058"/>
          </a:xfrm>
          <a:prstGeom prst="rect">
            <a:avLst/>
          </a:prstGeom>
          <a:noFill/>
        </p:spPr>
        <p:txBody>
          <a:bodyPr wrap="square" rtlCol="0">
            <a:spAutoFit/>
          </a:bodyPr>
          <a:lstStyle/>
          <a:p>
            <a:r>
              <a:rPr lang="en-US" sz="2903" dirty="0">
                <a:solidFill>
                  <a:srgbClr val="FF0000"/>
                </a:solidFill>
              </a:rPr>
              <a:t>Laptop &amp; Desktop</a:t>
            </a:r>
            <a:endParaRPr lang="en-US" sz="2903" baseline="30000" dirty="0">
              <a:solidFill>
                <a:srgbClr val="FF0000"/>
              </a:solidFill>
            </a:endParaRPr>
          </a:p>
        </p:txBody>
      </p:sp>
      <p:sp>
        <p:nvSpPr>
          <p:cNvPr id="11" name="TextBox 10"/>
          <p:cNvSpPr txBox="1"/>
          <p:nvPr/>
        </p:nvSpPr>
        <p:spPr>
          <a:xfrm>
            <a:off x="3244638" y="4201241"/>
            <a:ext cx="2626560" cy="929935"/>
          </a:xfrm>
          <a:prstGeom prst="rect">
            <a:avLst/>
          </a:prstGeom>
          <a:noFill/>
        </p:spPr>
        <p:txBody>
          <a:bodyPr wrap="square" rtlCol="0">
            <a:spAutoFit/>
          </a:bodyPr>
          <a:lstStyle/>
          <a:p>
            <a:pPr algn="ctr"/>
            <a:r>
              <a:rPr lang="en-US" sz="5443" b="1" dirty="0"/>
              <a:t>LINUX</a:t>
            </a:r>
          </a:p>
        </p:txBody>
      </p:sp>
      <p:pic>
        <p:nvPicPr>
          <p:cNvPr id="12" name="Picture 11" descr="imgre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26256" y="1562760"/>
            <a:ext cx="2360464" cy="1565091"/>
          </a:xfrm>
          <a:prstGeom prst="rect">
            <a:avLst/>
          </a:prstGeom>
        </p:spPr>
      </p:pic>
    </p:spTree>
    <p:extLst>
      <p:ext uri="{BB962C8B-B14F-4D97-AF65-F5344CB8AC3E}">
        <p14:creationId xmlns:p14="http://schemas.microsoft.com/office/powerpoint/2010/main" val="612020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486" y="273629"/>
            <a:ext cx="8264034" cy="1143480"/>
          </a:xfrm>
        </p:spPr>
        <p:txBody>
          <a:bodyPr/>
          <a:lstStyle/>
          <a:p>
            <a:r>
              <a:rPr lang="en-US" dirty="0" smtClean="0"/>
              <a:t>Environment</a:t>
            </a:r>
            <a:endParaRPr lang="en-US" dirty="0"/>
          </a:p>
        </p:txBody>
      </p:sp>
      <p:sp>
        <p:nvSpPr>
          <p:cNvPr id="7" name="TextBox 6"/>
          <p:cNvSpPr txBox="1"/>
          <p:nvPr/>
        </p:nvSpPr>
        <p:spPr>
          <a:xfrm>
            <a:off x="387486" y="1700976"/>
            <a:ext cx="7119360" cy="3777637"/>
          </a:xfrm>
          <a:prstGeom prst="rect">
            <a:avLst/>
          </a:prstGeom>
          <a:noFill/>
        </p:spPr>
        <p:txBody>
          <a:bodyPr wrap="square" rtlCol="0">
            <a:spAutoFit/>
          </a:bodyPr>
          <a:lstStyle/>
          <a:p>
            <a:r>
              <a:rPr lang="en-US" sz="2177" b="1" dirty="0"/>
              <a:t>“Command Line” and “Programming Languages”</a:t>
            </a:r>
          </a:p>
          <a:p>
            <a:endParaRPr lang="en-US" sz="2177" b="1" dirty="0"/>
          </a:p>
          <a:p>
            <a:r>
              <a:rPr lang="en-US" sz="2177" b="1" dirty="0"/>
              <a:t>	</a:t>
            </a:r>
          </a:p>
          <a:p>
            <a:endParaRPr lang="en-US" sz="2177" b="1" dirty="0"/>
          </a:p>
          <a:p>
            <a:endParaRPr lang="en-US" sz="2177" b="1" dirty="0"/>
          </a:p>
          <a:p>
            <a:endParaRPr lang="en-US" sz="2177" b="1" dirty="0"/>
          </a:p>
          <a:p>
            <a:r>
              <a:rPr lang="en-US" sz="2177" b="1" dirty="0" smtClean="0"/>
              <a:t>							Open </a:t>
            </a:r>
          </a:p>
          <a:p>
            <a:r>
              <a:rPr lang="en-US" sz="2177" b="1" dirty="0"/>
              <a:t>	</a:t>
            </a:r>
            <a:r>
              <a:rPr lang="en-US" sz="2177" b="1" dirty="0" smtClean="0"/>
              <a:t>							Source</a:t>
            </a:r>
            <a:endParaRPr lang="en-US" sz="2177" b="1" dirty="0"/>
          </a:p>
          <a:p>
            <a:endParaRPr lang="en-US" sz="2177" b="1" dirty="0"/>
          </a:p>
          <a:p>
            <a:r>
              <a:rPr lang="en-US" sz="2177" b="1" dirty="0"/>
              <a:t>VS </a:t>
            </a:r>
          </a:p>
          <a:p>
            <a:r>
              <a:rPr lang="en-US" sz="2177" b="1" dirty="0"/>
              <a:t>Bioinformatics Software Suite </a:t>
            </a:r>
          </a:p>
        </p:txBody>
      </p:sp>
      <p:grpSp>
        <p:nvGrpSpPr>
          <p:cNvPr id="19" name="Group 18"/>
          <p:cNvGrpSpPr/>
          <p:nvPr/>
        </p:nvGrpSpPr>
        <p:grpSpPr>
          <a:xfrm>
            <a:off x="518400" y="5222326"/>
            <a:ext cx="8133120" cy="1430146"/>
            <a:chOff x="2449512" y="2261917"/>
            <a:chExt cx="8966201" cy="1576636"/>
          </a:xfrm>
        </p:grpSpPr>
        <p:pic>
          <p:nvPicPr>
            <p:cNvPr id="8" name="Picture 7" descr="imag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6894" y="2261917"/>
              <a:ext cx="3678819" cy="1576636"/>
            </a:xfrm>
            <a:prstGeom prst="rect">
              <a:avLst/>
            </a:prstGeom>
          </p:spPr>
        </p:pic>
        <p:pic>
          <p:nvPicPr>
            <p:cNvPr id="9" name="Picture 8" descr="search.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9512" y="2560637"/>
              <a:ext cx="2032000" cy="1181100"/>
            </a:xfrm>
            <a:prstGeom prst="rect">
              <a:avLst/>
            </a:prstGeom>
          </p:spPr>
        </p:pic>
        <p:pic>
          <p:nvPicPr>
            <p:cNvPr id="16" name="Picture 15" descr="search.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1030" y="2714048"/>
              <a:ext cx="2832100" cy="784274"/>
            </a:xfrm>
            <a:prstGeom prst="rect">
              <a:avLst/>
            </a:prstGeom>
          </p:spPr>
        </p:pic>
      </p:grpSp>
      <p:grpSp>
        <p:nvGrpSpPr>
          <p:cNvPr id="18" name="Group 17"/>
          <p:cNvGrpSpPr/>
          <p:nvPr/>
        </p:nvGrpSpPr>
        <p:grpSpPr>
          <a:xfrm>
            <a:off x="518400" y="2224687"/>
            <a:ext cx="8133120" cy="2280960"/>
            <a:chOff x="925512" y="4618037"/>
            <a:chExt cx="8966200" cy="2514600"/>
          </a:xfrm>
        </p:grpSpPr>
        <p:pic>
          <p:nvPicPr>
            <p:cNvPr id="3" name="Picture 2" descr="search.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512" y="4618037"/>
              <a:ext cx="1295400" cy="1295400"/>
            </a:xfrm>
            <a:prstGeom prst="rect">
              <a:avLst/>
            </a:prstGeom>
          </p:spPr>
        </p:pic>
        <p:pic>
          <p:nvPicPr>
            <p:cNvPr id="5" name="Picture 4" descr="search.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97512" y="4618037"/>
              <a:ext cx="4394200" cy="1485900"/>
            </a:xfrm>
            <a:prstGeom prst="rect">
              <a:avLst/>
            </a:prstGeom>
          </p:spPr>
        </p:pic>
        <p:pic>
          <p:nvPicPr>
            <p:cNvPr id="10" name="Picture 9" descr="search.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54112" y="6218237"/>
              <a:ext cx="2857500" cy="825500"/>
            </a:xfrm>
            <a:prstGeom prst="rect">
              <a:avLst/>
            </a:prstGeom>
          </p:spPr>
        </p:pic>
        <p:pic>
          <p:nvPicPr>
            <p:cNvPr id="11" name="Picture 10" descr="search.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83312" y="6167977"/>
              <a:ext cx="3429000" cy="964660"/>
            </a:xfrm>
            <a:prstGeom prst="rect">
              <a:avLst/>
            </a:prstGeom>
          </p:spPr>
        </p:pic>
        <p:pic>
          <p:nvPicPr>
            <p:cNvPr id="17" name="Picture 16" descr="search.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36912" y="4732337"/>
              <a:ext cx="1879600" cy="1409700"/>
            </a:xfrm>
            <a:prstGeom prst="rect">
              <a:avLst/>
            </a:prstGeom>
          </p:spPr>
        </p:pic>
      </p:grpSp>
    </p:spTree>
    <p:extLst>
      <p:ext uri="{BB962C8B-B14F-4D97-AF65-F5344CB8AC3E}">
        <p14:creationId xmlns:p14="http://schemas.microsoft.com/office/powerpoint/2010/main" val="21255702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This talk/workshop is full of opinion, there are as many different way to perform analysis as there are Bioinformaticians.</a:t>
            </a:r>
          </a:p>
          <a:p>
            <a:r>
              <a:rPr lang="en-US" dirty="0" smtClean="0"/>
              <a:t>My opinion is based on over a decade of experience and spending a considerable amount of time to understand the data and how it relates to the biological question.</a:t>
            </a:r>
          </a:p>
          <a:p>
            <a:r>
              <a:rPr lang="en-US" dirty="0" smtClean="0"/>
              <a:t>Each experiment is unique, this workshop is a starting place and should be adapted to the specific characteristics of your experiment.</a:t>
            </a:r>
            <a:endParaRPr lang="en-US" dirty="0"/>
          </a:p>
        </p:txBody>
      </p:sp>
      <p:sp>
        <p:nvSpPr>
          <p:cNvPr id="3" name="Title 2"/>
          <p:cNvSpPr>
            <a:spLocks noGrp="1"/>
          </p:cNvSpPr>
          <p:nvPr>
            <p:ph type="title"/>
          </p:nvPr>
        </p:nvSpPr>
        <p:spPr/>
        <p:txBody>
          <a:bodyPr/>
          <a:lstStyle/>
          <a:p>
            <a:r>
              <a:rPr lang="en-US" dirty="0" smtClean="0">
                <a:solidFill>
                  <a:srgbClr val="FF0000"/>
                </a:solidFill>
              </a:rPr>
              <a:t>Disclaimer</a:t>
            </a:r>
            <a:endParaRPr lang="en-US" dirty="0">
              <a:solidFill>
                <a:srgbClr val="FF0000"/>
              </a:solidFill>
            </a:endParaRPr>
          </a:p>
        </p:txBody>
      </p:sp>
    </p:spTree>
    <p:extLst>
      <p:ext uri="{BB962C8B-B14F-4D97-AF65-F5344CB8AC3E}">
        <p14:creationId xmlns:p14="http://schemas.microsoft.com/office/powerpoint/2010/main" val="11023188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Access to a multi-core (24 </a:t>
            </a:r>
            <a:r>
              <a:rPr lang="en-US" dirty="0" err="1" smtClean="0"/>
              <a:t>cpu</a:t>
            </a:r>
            <a:r>
              <a:rPr lang="en-US" dirty="0" smtClean="0"/>
              <a:t> or greater), ‘high’ memory 64Gb or greater Linux server [</a:t>
            </a:r>
            <a:r>
              <a:rPr lang="en-US" dirty="0" err="1" smtClean="0"/>
              <a:t>Metagenomics</a:t>
            </a:r>
            <a:r>
              <a:rPr lang="en-US" dirty="0" smtClean="0"/>
              <a:t>].</a:t>
            </a:r>
          </a:p>
          <a:p>
            <a:r>
              <a:rPr lang="en-US" dirty="0" smtClean="0"/>
              <a:t>Familiarity with the ’command line’.</a:t>
            </a:r>
          </a:p>
          <a:p>
            <a:r>
              <a:rPr lang="en-US" dirty="0" smtClean="0"/>
              <a:t>Basic knowledge of how to install software</a:t>
            </a:r>
          </a:p>
          <a:p>
            <a:r>
              <a:rPr lang="en-US" dirty="0" smtClean="0"/>
              <a:t>Basic knowledge of R and statistical programming</a:t>
            </a:r>
          </a:p>
          <a:p>
            <a:r>
              <a:rPr lang="en-US" dirty="0" smtClean="0"/>
              <a:t>Basic knowledge of Statistics and model building</a:t>
            </a:r>
            <a:endParaRPr lang="en-US" dirty="0"/>
          </a:p>
        </p:txBody>
      </p:sp>
      <p:sp>
        <p:nvSpPr>
          <p:cNvPr id="3" name="Title 2"/>
          <p:cNvSpPr>
            <a:spLocks noGrp="1"/>
          </p:cNvSpPr>
          <p:nvPr>
            <p:ph type="title"/>
          </p:nvPr>
        </p:nvSpPr>
        <p:spPr/>
        <p:txBody>
          <a:bodyPr/>
          <a:lstStyle/>
          <a:p>
            <a:r>
              <a:rPr lang="en-US" dirty="0" smtClean="0"/>
              <a:t>Prerequisites</a:t>
            </a:r>
            <a:endParaRPr lang="en-US" dirty="0"/>
          </a:p>
        </p:txBody>
      </p:sp>
    </p:spTree>
    <p:extLst>
      <p:ext uri="{BB962C8B-B14F-4D97-AF65-F5344CB8AC3E}">
        <p14:creationId xmlns:p14="http://schemas.microsoft.com/office/powerpoint/2010/main" val="4386710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Bioinformatics</a:t>
            </a:r>
            <a:endParaRPr lang="en-US" dirty="0"/>
          </a:p>
        </p:txBody>
      </p:sp>
      <p:sp>
        <p:nvSpPr>
          <p:cNvPr id="3" name="Content Placeholder 2"/>
          <p:cNvSpPr>
            <a:spLocks noGrp="1"/>
          </p:cNvSpPr>
          <p:nvPr>
            <p:ph idx="1"/>
          </p:nvPr>
        </p:nvSpPr>
        <p:spPr/>
        <p:txBody>
          <a:bodyPr/>
          <a:lstStyle/>
          <a:p>
            <a:pPr marL="342900" indent="-342900"/>
            <a:r>
              <a:rPr lang="en-US" dirty="0" smtClean="0"/>
              <a:t>Know and Understand the experiment</a:t>
            </a:r>
          </a:p>
          <a:p>
            <a:pPr marL="933134" lvl="1">
              <a:buFont typeface="Arial"/>
              <a:buChar char="•"/>
            </a:pPr>
            <a:r>
              <a:rPr lang="en-US" dirty="0" smtClean="0"/>
              <a:t>“The Question of Interest”</a:t>
            </a:r>
          </a:p>
          <a:p>
            <a:pPr marL="355600" indent="-342900"/>
            <a:r>
              <a:rPr lang="en-US" dirty="0" smtClean="0"/>
              <a:t>Develop a deep familiarity and understanding of the techniques/tools/methods</a:t>
            </a:r>
          </a:p>
          <a:p>
            <a:pPr marL="355600" indent="-342900"/>
            <a:r>
              <a:rPr lang="en-US" dirty="0" smtClean="0"/>
              <a:t>Build a set of assumptions/expectations</a:t>
            </a:r>
          </a:p>
          <a:p>
            <a:pPr marL="933134" lvl="1">
              <a:buFont typeface="Arial"/>
              <a:buChar char="•"/>
            </a:pPr>
            <a:r>
              <a:rPr lang="en-US" dirty="0" smtClean="0"/>
              <a:t>Mix of technical and biological</a:t>
            </a:r>
          </a:p>
          <a:p>
            <a:pPr marL="933134" lvl="1">
              <a:buFont typeface="Arial"/>
              <a:buChar char="•"/>
            </a:pPr>
            <a:r>
              <a:rPr lang="en-US" dirty="0" smtClean="0"/>
              <a:t>Spend your time testing your assumptions/expectations</a:t>
            </a:r>
          </a:p>
          <a:p>
            <a:pPr marL="933134" lvl="1">
              <a:buFont typeface="Arial"/>
              <a:buChar char="•"/>
            </a:pPr>
            <a:r>
              <a:rPr lang="en-US" dirty="0" smtClean="0"/>
              <a:t>Don’t spend your time finding the “best” software</a:t>
            </a:r>
          </a:p>
          <a:p>
            <a:pPr marL="355600" indent="-342900"/>
            <a:r>
              <a:rPr lang="en-US" dirty="0" smtClean="0"/>
              <a:t>Don’t under-estimate the time Bioinformatics may take</a:t>
            </a:r>
          </a:p>
          <a:p>
            <a:pPr marL="355600" indent="-342900"/>
            <a:r>
              <a:rPr lang="en-US" dirty="0" smtClean="0"/>
              <a:t>Be prepared to accept ‘failed’ experiments</a:t>
            </a:r>
            <a:endParaRPr lang="en-US" dirty="0"/>
          </a:p>
        </p:txBody>
      </p:sp>
    </p:spTree>
    <p:extLst>
      <p:ext uri="{BB962C8B-B14F-4D97-AF65-F5344CB8AC3E}">
        <p14:creationId xmlns:p14="http://schemas.microsoft.com/office/powerpoint/2010/main" val="16635539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marL="45720" indent="0">
              <a:buNone/>
            </a:pPr>
            <a:r>
              <a:rPr lang="en-US" sz="2800" b="1" dirty="0"/>
              <a:t>The Bottom Line:</a:t>
            </a:r>
          </a:p>
          <a:p>
            <a:r>
              <a:rPr lang="en-US" sz="2400" dirty="0"/>
              <a:t>Spend the time (and money) planning and producing </a:t>
            </a:r>
            <a:r>
              <a:rPr lang="en-US" sz="2400" b="1" dirty="0">
                <a:solidFill>
                  <a:schemeClr val="tx1"/>
                </a:solidFill>
              </a:rPr>
              <a:t>good quality, accurate and sufficient data</a:t>
            </a:r>
            <a:r>
              <a:rPr lang="en-US" sz="2400" dirty="0">
                <a:solidFill>
                  <a:schemeClr val="tx1"/>
                </a:solidFill>
              </a:rPr>
              <a:t> </a:t>
            </a:r>
            <a:r>
              <a:rPr lang="en-US" sz="2400" dirty="0"/>
              <a:t>for your experiment.</a:t>
            </a:r>
          </a:p>
          <a:p>
            <a:endParaRPr lang="en-US" sz="2400" dirty="0"/>
          </a:p>
          <a:p>
            <a:r>
              <a:rPr lang="en-US" sz="2400" dirty="0"/>
              <a:t>Get to know to your data, develop and test expectations</a:t>
            </a:r>
          </a:p>
          <a:p>
            <a:endParaRPr lang="en-US" sz="2400" dirty="0"/>
          </a:p>
          <a:p>
            <a:r>
              <a:rPr lang="en-US" sz="2400" dirty="0"/>
              <a:t>Result, you’ll </a:t>
            </a:r>
            <a:r>
              <a:rPr lang="en-US" sz="2400" b="1" dirty="0">
                <a:solidFill>
                  <a:srgbClr val="000000"/>
                </a:solidFill>
              </a:rPr>
              <a:t>spend much less time </a:t>
            </a:r>
            <a:r>
              <a:rPr lang="en-US" sz="2400" dirty="0"/>
              <a:t>(and less money) extracting biological significance and results during analysis.</a:t>
            </a:r>
            <a:endParaRPr lang="en-US" sz="2400" kern="3000" dirty="0"/>
          </a:p>
          <a:p>
            <a:endParaRPr lang="en-US" dirty="0"/>
          </a:p>
        </p:txBody>
      </p:sp>
      <p:sp>
        <p:nvSpPr>
          <p:cNvPr id="2" name="Title 1"/>
          <p:cNvSpPr>
            <a:spLocks noGrp="1"/>
          </p:cNvSpPr>
          <p:nvPr>
            <p:ph type="title"/>
          </p:nvPr>
        </p:nvSpPr>
        <p:spPr/>
        <p:txBody>
          <a:bodyPr/>
          <a:lstStyle/>
          <a:p>
            <a:r>
              <a:rPr lang="en-US" dirty="0" smtClean="0"/>
              <a:t>THE Bottom Line</a:t>
            </a:r>
            <a:endParaRPr lang="en-US" dirty="0"/>
          </a:p>
        </p:txBody>
      </p:sp>
    </p:spTree>
    <p:extLst>
      <p:ext uri="{BB962C8B-B14F-4D97-AF65-F5344CB8AC3E}">
        <p14:creationId xmlns:p14="http://schemas.microsoft.com/office/powerpoint/2010/main" val="16339545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a:t>
            </a:r>
            <a:endParaRPr lang="en-US" dirty="0"/>
          </a:p>
        </p:txBody>
      </p:sp>
      <p:sp>
        <p:nvSpPr>
          <p:cNvPr id="3" name="Title 2"/>
          <p:cNvSpPr>
            <a:spLocks noGrp="1"/>
          </p:cNvSpPr>
          <p:nvPr>
            <p:ph type="title"/>
          </p:nvPr>
        </p:nvSpPr>
        <p:spPr/>
        <p:txBody>
          <a:bodyPr/>
          <a:lstStyle/>
          <a:p>
            <a:r>
              <a:rPr lang="en-US" dirty="0" smtClean="0"/>
              <a:t>Introduction to sequencing</a:t>
            </a:r>
            <a:endParaRPr lang="en-US" dirty="0"/>
          </a:p>
        </p:txBody>
      </p:sp>
    </p:spTree>
    <p:extLst>
      <p:ext uri="{BB962C8B-B14F-4D97-AF65-F5344CB8AC3E}">
        <p14:creationId xmlns:p14="http://schemas.microsoft.com/office/powerpoint/2010/main" val="19391012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80999" y="1719070"/>
            <a:ext cx="8407893" cy="4935729"/>
          </a:xfrm>
        </p:spPr>
        <p:txBody>
          <a:bodyPr>
            <a:normAutofit/>
          </a:bodyPr>
          <a:lstStyle/>
          <a:p>
            <a:r>
              <a:rPr lang="en-US" dirty="0" smtClean="0"/>
              <a:t>It </a:t>
            </a:r>
            <a:r>
              <a:rPr lang="en-US" dirty="0"/>
              <a:t>would take a few more decades after the discovery of the double helix in 1953 before we could readily analyze </a:t>
            </a:r>
            <a:r>
              <a:rPr lang="en-US" dirty="0" smtClean="0"/>
              <a:t>fragments </a:t>
            </a:r>
            <a:r>
              <a:rPr lang="en-US" dirty="0"/>
              <a:t>of </a:t>
            </a:r>
            <a:r>
              <a:rPr lang="en-US" dirty="0" smtClean="0"/>
              <a:t>DNA.</a:t>
            </a:r>
          </a:p>
          <a:p>
            <a:endParaRPr lang="en-US" dirty="0" smtClean="0"/>
          </a:p>
          <a:p>
            <a:r>
              <a:rPr lang="en-US" dirty="0" smtClean="0"/>
              <a:t>RNA </a:t>
            </a:r>
            <a:r>
              <a:rPr lang="en-US" dirty="0"/>
              <a:t>sequencing actually preceded DNA sequencing when Walter </a:t>
            </a:r>
            <a:r>
              <a:rPr lang="en-US" dirty="0" err="1"/>
              <a:t>Friers</a:t>
            </a:r>
            <a:r>
              <a:rPr lang="en-US" dirty="0"/>
              <a:t> from the University of Ghent published the first complete gene and genome of Bacteriophage MS2 in 1972 and 1976 respectively. </a:t>
            </a:r>
          </a:p>
          <a:p>
            <a:endParaRPr lang="en-US" dirty="0" smtClean="0"/>
          </a:p>
          <a:p>
            <a:r>
              <a:rPr lang="en-US" dirty="0" smtClean="0"/>
              <a:t>Location </a:t>
            </a:r>
            <a:r>
              <a:rPr lang="en-US" dirty="0"/>
              <a:t>specific primer extension: Raw Wu (1970), using DNA polymerase catalysis and specific </a:t>
            </a:r>
            <a:r>
              <a:rPr lang="en-US" dirty="0" smtClean="0"/>
              <a:t>nucleotide </a:t>
            </a:r>
            <a:r>
              <a:rPr lang="en-US" dirty="0"/>
              <a:t>labeling. </a:t>
            </a:r>
          </a:p>
          <a:p>
            <a:endParaRPr lang="en-US" dirty="0" smtClean="0"/>
          </a:p>
          <a:p>
            <a:r>
              <a:rPr lang="en-US" dirty="0" smtClean="0"/>
              <a:t>Chain</a:t>
            </a:r>
            <a:r>
              <a:rPr lang="en-US" dirty="0"/>
              <a:t>-terminating inhibitors: Frederick Sanger (1977), aided in speeding up the process </a:t>
            </a:r>
          </a:p>
          <a:p>
            <a:endParaRPr lang="en-US" dirty="0"/>
          </a:p>
        </p:txBody>
      </p:sp>
      <p:sp>
        <p:nvSpPr>
          <p:cNvPr id="4" name="Title 3"/>
          <p:cNvSpPr>
            <a:spLocks noGrp="1"/>
          </p:cNvSpPr>
          <p:nvPr>
            <p:ph type="title"/>
          </p:nvPr>
        </p:nvSpPr>
        <p:spPr/>
        <p:txBody>
          <a:bodyPr/>
          <a:lstStyle/>
          <a:p>
            <a:r>
              <a:rPr lang="en-US" dirty="0" smtClean="0"/>
              <a:t>History</a:t>
            </a:r>
            <a:endParaRPr lang="en-US" dirty="0"/>
          </a:p>
        </p:txBody>
      </p:sp>
    </p:spTree>
    <p:extLst>
      <p:ext uri="{BB962C8B-B14F-4D97-AF65-F5344CB8AC3E}">
        <p14:creationId xmlns:p14="http://schemas.microsoft.com/office/powerpoint/2010/main" val="30637323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r>
              <a:rPr lang="en-US" dirty="0" smtClean="0"/>
              <a:t>Leroy </a:t>
            </a:r>
            <a:r>
              <a:rPr lang="en-US" dirty="0"/>
              <a:t>E. Hood’s laboratory at the California Institute of Technology announced the first semi-automated DNA sequencing machine in 1986. </a:t>
            </a:r>
          </a:p>
          <a:p>
            <a:endParaRPr lang="en-US" dirty="0" smtClean="0"/>
          </a:p>
          <a:p>
            <a:endParaRPr lang="en-US" dirty="0" smtClean="0"/>
          </a:p>
          <a:p>
            <a:r>
              <a:rPr lang="en-US" dirty="0" smtClean="0"/>
              <a:t>Applied </a:t>
            </a:r>
            <a:r>
              <a:rPr lang="en-US" dirty="0" err="1"/>
              <a:t>Biosystems</a:t>
            </a:r>
            <a:r>
              <a:rPr lang="en-US" dirty="0"/>
              <a:t>’ produced the first fully automated sequencing machine, the ABI 370, in 1987, followed by the ABI Prism 373, (1990), ABI Prism 377 (1995), ABI Prism 310 (also 1995) represented the first capillary sequencer, ABI Prism 3700 (1999, the workhorse of the human genome project), ABI 3730xl DNA analyzer (2002) @ </a:t>
            </a:r>
            <a:r>
              <a:rPr lang="en-US" dirty="0">
                <a:solidFill>
                  <a:srgbClr val="FF0000"/>
                </a:solidFill>
              </a:rPr>
              <a:t>2M bases per day</a:t>
            </a:r>
            <a:r>
              <a:rPr lang="en-US" dirty="0" smtClean="0"/>
              <a:t>.</a:t>
            </a:r>
            <a:endParaRPr lang="en-US" dirty="0"/>
          </a:p>
        </p:txBody>
      </p:sp>
      <p:sp>
        <p:nvSpPr>
          <p:cNvPr id="3" name="Title 2"/>
          <p:cNvSpPr>
            <a:spLocks noGrp="1"/>
          </p:cNvSpPr>
          <p:nvPr>
            <p:ph type="title"/>
          </p:nvPr>
        </p:nvSpPr>
        <p:spPr/>
        <p:txBody>
          <a:bodyPr/>
          <a:lstStyle/>
          <a:p>
            <a:r>
              <a:rPr lang="en-US" dirty="0" smtClean="0"/>
              <a:t>history</a:t>
            </a:r>
            <a:endParaRPr lang="en-US" dirty="0"/>
          </a:p>
        </p:txBody>
      </p:sp>
    </p:spTree>
    <p:extLst>
      <p:ext uri="{BB962C8B-B14F-4D97-AF65-F5344CB8AC3E}">
        <p14:creationId xmlns:p14="http://schemas.microsoft.com/office/powerpoint/2010/main" val="18060216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Primer </a:t>
            </a:r>
            <a:r>
              <a:rPr lang="en-US" dirty="0" smtClean="0"/>
              <a:t>Walking</a:t>
            </a:r>
            <a:endParaRPr lang="en-US" dirty="0"/>
          </a:p>
          <a:p>
            <a:pPr lvl="1"/>
            <a:r>
              <a:rPr lang="en-US" dirty="0"/>
              <a:t>Design a primer that matches the sequence neighboring the unknown sequence </a:t>
            </a:r>
          </a:p>
          <a:p>
            <a:pPr lvl="1"/>
            <a:r>
              <a:rPr lang="en-US" dirty="0"/>
              <a:t>Sequence the short DNA strand using the Sanger method </a:t>
            </a:r>
          </a:p>
          <a:p>
            <a:pPr lvl="1"/>
            <a:r>
              <a:rPr lang="en-US" dirty="0"/>
              <a:t>The new sequenced portion is used to design a new primer and </a:t>
            </a:r>
            <a:r>
              <a:rPr lang="en-US" dirty="0" smtClean="0"/>
              <a:t>repeat</a:t>
            </a:r>
            <a:endParaRPr lang="en-US" dirty="0"/>
          </a:p>
          <a:p>
            <a:r>
              <a:rPr lang="en-US" i="1" dirty="0"/>
              <a:t>de novo</a:t>
            </a:r>
            <a:r>
              <a:rPr lang="en-US" dirty="0"/>
              <a:t> sequencing or </a:t>
            </a:r>
            <a:r>
              <a:rPr lang="en-US" dirty="0" smtClean="0"/>
              <a:t>“shotgun sequencing”</a:t>
            </a:r>
            <a:endParaRPr lang="en-US" dirty="0"/>
          </a:p>
          <a:p>
            <a:pPr lvl="1"/>
            <a:r>
              <a:rPr lang="en-US" dirty="0"/>
              <a:t>High-molecular weight DNA is sheared into random </a:t>
            </a:r>
            <a:r>
              <a:rPr lang="en-US" dirty="0" smtClean="0"/>
              <a:t>fragments </a:t>
            </a:r>
            <a:endParaRPr lang="en-US" dirty="0"/>
          </a:p>
          <a:p>
            <a:pPr lvl="1"/>
            <a:r>
              <a:rPr lang="en-US" dirty="0" smtClean="0"/>
              <a:t>‘Shorter' </a:t>
            </a:r>
            <a:r>
              <a:rPr lang="en-US" dirty="0"/>
              <a:t>fragments are cloned into a vectors </a:t>
            </a:r>
          </a:p>
          <a:p>
            <a:pPr lvl="1"/>
            <a:r>
              <a:rPr lang="en-US" dirty="0"/>
              <a:t>clones are sequenced from both ends, creating two ”reads” </a:t>
            </a:r>
          </a:p>
          <a:p>
            <a:pPr lvl="1"/>
            <a:r>
              <a:rPr lang="en-US" dirty="0"/>
              <a:t>original sequence is reconstitutes by ”assembling” the reads </a:t>
            </a:r>
          </a:p>
        </p:txBody>
      </p:sp>
      <p:sp>
        <p:nvSpPr>
          <p:cNvPr id="3" name="Title 2"/>
          <p:cNvSpPr>
            <a:spLocks noGrp="1"/>
          </p:cNvSpPr>
          <p:nvPr>
            <p:ph type="title"/>
          </p:nvPr>
        </p:nvSpPr>
        <p:spPr/>
        <p:txBody>
          <a:bodyPr/>
          <a:lstStyle/>
          <a:p>
            <a:r>
              <a:rPr lang="en-US" dirty="0" smtClean="0"/>
              <a:t>History</a:t>
            </a:r>
            <a:endParaRPr lang="en-US" dirty="0"/>
          </a:p>
        </p:txBody>
      </p:sp>
    </p:spTree>
    <p:extLst>
      <p:ext uri="{BB962C8B-B14F-4D97-AF65-F5344CB8AC3E}">
        <p14:creationId xmlns:p14="http://schemas.microsoft.com/office/powerpoint/2010/main" val="17607684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first massively parallel </a:t>
            </a:r>
            <a:r>
              <a:rPr lang="en-US" dirty="0" smtClean="0"/>
              <a:t>method (aka “next generation sequencing”) </a:t>
            </a:r>
            <a:r>
              <a:rPr lang="en-US" dirty="0"/>
              <a:t>to become commercially available was developed by 454 Life Sciences in 2005 (acquired by Roche in 2007) and is based on the pyrosequencing technique. Similar to the Sanger method, sequencing is carried out using primed synthesis by DNA polymerase. However in the 454 </a:t>
            </a:r>
            <a:r>
              <a:rPr lang="en-US" dirty="0" err="1"/>
              <a:t>pyrosequencing</a:t>
            </a:r>
            <a:r>
              <a:rPr lang="en-US" dirty="0"/>
              <a:t> method, the DNA fragments are presented with each of the four </a:t>
            </a:r>
            <a:r>
              <a:rPr lang="en-US" dirty="0" err="1"/>
              <a:t>dNTPs</a:t>
            </a:r>
            <a:r>
              <a:rPr lang="en-US" dirty="0"/>
              <a:t> </a:t>
            </a:r>
            <a:r>
              <a:rPr lang="en-US" dirty="0" smtClean="0"/>
              <a:t>sequentially </a:t>
            </a:r>
            <a:r>
              <a:rPr lang="en-US" dirty="0"/>
              <a:t>and without a dye-terminator, as is done with Sanger sequencing, allowing for multiple </a:t>
            </a:r>
            <a:r>
              <a:rPr lang="en-US" dirty="0" smtClean="0"/>
              <a:t>incorporation </a:t>
            </a:r>
            <a:r>
              <a:rPr lang="en-US" dirty="0"/>
              <a:t>in the same flow. The amount of the incorporation is monitored by </a:t>
            </a:r>
            <a:r>
              <a:rPr lang="en-US" dirty="0" err="1"/>
              <a:t>luminometric</a:t>
            </a:r>
            <a:r>
              <a:rPr lang="en-US" dirty="0"/>
              <a:t> detection of the pyrophosphate released (hence the name ”</a:t>
            </a:r>
            <a:r>
              <a:rPr lang="en-US" dirty="0" err="1"/>
              <a:t>pyrosequencing</a:t>
            </a:r>
            <a:r>
              <a:rPr lang="en-US" dirty="0"/>
              <a:t>”). </a:t>
            </a:r>
            <a:endParaRPr lang="en-US" dirty="0" smtClean="0"/>
          </a:p>
          <a:p>
            <a:r>
              <a:rPr lang="en-US" dirty="0" smtClean="0">
                <a:solidFill>
                  <a:srgbClr val="FF0000"/>
                </a:solidFill>
              </a:rPr>
              <a:t>700 Mb/day</a:t>
            </a:r>
            <a:endParaRPr lang="en-US" dirty="0">
              <a:solidFill>
                <a:srgbClr val="FF0000"/>
              </a:solidFill>
            </a:endParaRPr>
          </a:p>
        </p:txBody>
      </p:sp>
      <p:sp>
        <p:nvSpPr>
          <p:cNvPr id="3" name="Title 2"/>
          <p:cNvSpPr>
            <a:spLocks noGrp="1"/>
          </p:cNvSpPr>
          <p:nvPr>
            <p:ph type="title"/>
          </p:nvPr>
        </p:nvSpPr>
        <p:spPr/>
        <p:txBody>
          <a:bodyPr/>
          <a:lstStyle/>
          <a:p>
            <a:r>
              <a:rPr lang="en-US" dirty="0" smtClean="0"/>
              <a:t>Roche 454</a:t>
            </a:r>
            <a:endParaRPr lang="en-US" dirty="0"/>
          </a:p>
        </p:txBody>
      </p:sp>
    </p:spTree>
    <p:extLst>
      <p:ext uri="{BB962C8B-B14F-4D97-AF65-F5344CB8AC3E}">
        <p14:creationId xmlns:p14="http://schemas.microsoft.com/office/powerpoint/2010/main" val="18424669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a:t>The second </a:t>
            </a:r>
            <a:r>
              <a:rPr lang="en-US" sz="2400" dirty="0" smtClean="0"/>
              <a:t>“next generation” </a:t>
            </a:r>
            <a:r>
              <a:rPr lang="en-US" sz="2400" dirty="0"/>
              <a:t>sequencing technology to be released (in 2006) was Illumina </a:t>
            </a:r>
            <a:r>
              <a:rPr lang="en-US" sz="2400" dirty="0" err="1"/>
              <a:t>Solexa</a:t>
            </a:r>
            <a:r>
              <a:rPr lang="en-US" sz="2400" dirty="0"/>
              <a:t> sequencing. A key difference between Roche 454 and </a:t>
            </a:r>
            <a:r>
              <a:rPr lang="en-US" sz="2400" dirty="0" err="1"/>
              <a:t>Illumina</a:t>
            </a:r>
            <a:r>
              <a:rPr lang="en-US" sz="2400" dirty="0"/>
              <a:t> sequencing was the use of chain-terminating nucleotides. The fluorescent label on the terminating base can be removed to leave an unblocked 3’ terminus, mating the chain termination a reversible process. The method thus sequences one base at a time, rather than 0 or more bases as does Roche 454. </a:t>
            </a:r>
            <a:endParaRPr lang="en-US" sz="2400" dirty="0" smtClean="0"/>
          </a:p>
          <a:p>
            <a:r>
              <a:rPr lang="en-US" sz="2400" dirty="0" smtClean="0">
                <a:solidFill>
                  <a:srgbClr val="FF0000"/>
                </a:solidFill>
              </a:rPr>
              <a:t>&gt; 400Gb/day</a:t>
            </a:r>
          </a:p>
          <a:p>
            <a:pPr marL="45720" indent="0">
              <a:buNone/>
            </a:pPr>
            <a:endParaRPr lang="en-US" dirty="0"/>
          </a:p>
        </p:txBody>
      </p:sp>
      <p:sp>
        <p:nvSpPr>
          <p:cNvPr id="3" name="Title 2"/>
          <p:cNvSpPr>
            <a:spLocks noGrp="1"/>
          </p:cNvSpPr>
          <p:nvPr>
            <p:ph type="title"/>
          </p:nvPr>
        </p:nvSpPr>
        <p:spPr/>
        <p:txBody>
          <a:bodyPr/>
          <a:lstStyle/>
          <a:p>
            <a:r>
              <a:rPr lang="en-US" dirty="0" err="1" smtClean="0"/>
              <a:t>Illumina</a:t>
            </a:r>
            <a:r>
              <a:rPr lang="en-US" dirty="0" smtClean="0"/>
              <a:t> (SOLEXA)</a:t>
            </a:r>
            <a:endParaRPr lang="en-US" dirty="0"/>
          </a:p>
        </p:txBody>
      </p:sp>
    </p:spTree>
    <p:extLst>
      <p:ext uri="{BB962C8B-B14F-4D97-AF65-F5344CB8AC3E}">
        <p14:creationId xmlns:p14="http://schemas.microsoft.com/office/powerpoint/2010/main" val="30315690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Ion Torrent PGM, first available in 2011, generates up to 400bp reads (reported) and up to 2Gb (5.5m reads) per run. Cheap fast runs. Ion Proton system can generate up to 10Gb per run. Generates </a:t>
            </a:r>
            <a:r>
              <a:rPr lang="en-US" dirty="0" err="1"/>
              <a:t>flowgrams</a:t>
            </a:r>
            <a:r>
              <a:rPr lang="en-US" dirty="0"/>
              <a:t> and SFF files similar to Roche 454 data as well as the standard </a:t>
            </a:r>
            <a:r>
              <a:rPr lang="en-US" dirty="0" err="1"/>
              <a:t>fastq</a:t>
            </a:r>
            <a:r>
              <a:rPr lang="en-US" dirty="0"/>
              <a:t> files. </a:t>
            </a:r>
            <a:r>
              <a:rPr lang="en-US" dirty="0" smtClean="0"/>
              <a:t>Ion Torrent is also considered a second generation sequencer.</a:t>
            </a:r>
          </a:p>
          <a:p>
            <a:r>
              <a:rPr lang="en-US" dirty="0" smtClean="0">
                <a:solidFill>
                  <a:srgbClr val="FF0000"/>
                </a:solidFill>
              </a:rPr>
              <a:t>~ 64Gb/day</a:t>
            </a:r>
            <a:endParaRPr lang="en-US" dirty="0">
              <a:solidFill>
                <a:srgbClr val="FF0000"/>
              </a:solidFill>
            </a:endParaRPr>
          </a:p>
          <a:p>
            <a:pPr marL="45720" indent="0">
              <a:buNone/>
            </a:pPr>
            <a:endParaRPr lang="en-US" dirty="0"/>
          </a:p>
        </p:txBody>
      </p:sp>
      <p:sp>
        <p:nvSpPr>
          <p:cNvPr id="3" name="Title 2"/>
          <p:cNvSpPr>
            <a:spLocks noGrp="1"/>
          </p:cNvSpPr>
          <p:nvPr>
            <p:ph type="title"/>
          </p:nvPr>
        </p:nvSpPr>
        <p:spPr/>
        <p:txBody>
          <a:bodyPr/>
          <a:lstStyle/>
          <a:p>
            <a:r>
              <a:rPr lang="en-US" dirty="0" smtClean="0"/>
              <a:t>Life Technologies</a:t>
            </a:r>
            <a:endParaRPr lang="en-US" dirty="0"/>
          </a:p>
        </p:txBody>
      </p:sp>
    </p:spTree>
    <p:extLst>
      <p:ext uri="{BB962C8B-B14F-4D97-AF65-F5344CB8AC3E}">
        <p14:creationId xmlns:p14="http://schemas.microsoft.com/office/powerpoint/2010/main" val="3193031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502920" indent="-457200">
              <a:buFont typeface="+mj-lt"/>
              <a:buAutoNum type="arabicPeriod"/>
            </a:pPr>
            <a:endParaRPr lang="en-US" dirty="0" smtClean="0"/>
          </a:p>
          <a:p>
            <a:pPr marL="502920" indent="-457200">
              <a:buFont typeface="+mj-lt"/>
              <a:buAutoNum type="arabicPeriod"/>
            </a:pPr>
            <a:r>
              <a:rPr lang="en-US" dirty="0" smtClean="0"/>
              <a:t>Data Science</a:t>
            </a:r>
          </a:p>
          <a:p>
            <a:pPr marL="502920" indent="-457200">
              <a:buFont typeface="+mj-lt"/>
              <a:buAutoNum type="arabicPeriod"/>
            </a:pPr>
            <a:r>
              <a:rPr lang="en-US" dirty="0" smtClean="0"/>
              <a:t>Introduction to Sequencing</a:t>
            </a:r>
          </a:p>
          <a:p>
            <a:pPr marL="502920" indent="-457200">
              <a:buFont typeface="+mj-lt"/>
              <a:buAutoNum type="arabicPeriod"/>
            </a:pPr>
            <a:r>
              <a:rPr lang="en-US" dirty="0" smtClean="0"/>
              <a:t>Experimental Design: community analysis</a:t>
            </a:r>
          </a:p>
          <a:p>
            <a:pPr marL="502920" indent="-457200">
              <a:buFont typeface="+mj-lt"/>
              <a:buAutoNum type="arabicPeriod"/>
            </a:pPr>
            <a:r>
              <a:rPr lang="en-US" dirty="0" smtClean="0"/>
              <a:t>Workshop example data</a:t>
            </a:r>
          </a:p>
          <a:p>
            <a:pPr marL="502920" indent="-457200">
              <a:buFont typeface="+mj-lt"/>
              <a:buAutoNum type="arabicPeriod"/>
            </a:pPr>
            <a:r>
              <a:rPr lang="en-US" dirty="0" smtClean="0"/>
              <a:t>The command line</a:t>
            </a:r>
          </a:p>
          <a:p>
            <a:pPr marL="502920" indent="-457200">
              <a:buFont typeface="+mj-lt"/>
              <a:buAutoNum type="arabicPeriod"/>
            </a:pPr>
            <a:r>
              <a:rPr lang="en-US" dirty="0" err="1" smtClean="0"/>
              <a:t>dbcAmplicons</a:t>
            </a:r>
            <a:r>
              <a:rPr lang="en-US" dirty="0" smtClean="0"/>
              <a:t>: Generating Amplicons</a:t>
            </a:r>
          </a:p>
          <a:p>
            <a:pPr marL="502920" indent="-457200">
              <a:buFont typeface="+mj-lt"/>
              <a:buAutoNum type="arabicPeriod"/>
            </a:pPr>
            <a:r>
              <a:rPr lang="en-US" dirty="0" err="1" smtClean="0"/>
              <a:t>dbcAmplicons</a:t>
            </a:r>
            <a:r>
              <a:rPr lang="en-US" dirty="0" smtClean="0"/>
              <a:t>: Python </a:t>
            </a:r>
            <a:r>
              <a:rPr lang="en-US" dirty="0" err="1" smtClean="0"/>
              <a:t>Applicatoin</a:t>
            </a:r>
            <a:endParaRPr lang="en-US" dirty="0" smtClean="0"/>
          </a:p>
        </p:txBody>
      </p:sp>
      <p:sp>
        <p:nvSpPr>
          <p:cNvPr id="3" name="Title 2"/>
          <p:cNvSpPr>
            <a:spLocks noGrp="1"/>
          </p:cNvSpPr>
          <p:nvPr>
            <p:ph type="title"/>
          </p:nvPr>
        </p:nvSpPr>
        <p:spPr/>
        <p:txBody>
          <a:bodyPr/>
          <a:lstStyle/>
          <a:p>
            <a:r>
              <a:rPr lang="en-US" dirty="0" smtClean="0"/>
              <a:t>Outline</a:t>
            </a:r>
            <a:endParaRPr lang="en-US" dirty="0"/>
          </a:p>
        </p:txBody>
      </p:sp>
    </p:spTree>
    <p:extLst>
      <p:ext uri="{BB962C8B-B14F-4D97-AF65-F5344CB8AC3E}">
        <p14:creationId xmlns:p14="http://schemas.microsoft.com/office/powerpoint/2010/main" val="5686543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3803317" cy="4407408"/>
          </a:xfrm>
        </p:spPr>
        <p:txBody>
          <a:bodyPr>
            <a:normAutofit lnSpcReduction="10000"/>
          </a:bodyPr>
          <a:lstStyle/>
          <a:p>
            <a:r>
              <a:rPr lang="en-US" dirty="0"/>
              <a:t>Pacific </a:t>
            </a:r>
            <a:r>
              <a:rPr lang="en-US" dirty="0" err="1"/>
              <a:t>Biosystems</a:t>
            </a:r>
            <a:r>
              <a:rPr lang="en-US" dirty="0"/>
              <a:t> is so far the most successful third generation DNA sequencing system. Key differences are that its a single molecule, real time (SMRT) technology and capable of producing sequences of multi-</a:t>
            </a:r>
            <a:r>
              <a:rPr lang="en-US" dirty="0" err="1"/>
              <a:t>kilobases</a:t>
            </a:r>
            <a:r>
              <a:rPr lang="en-US" dirty="0" smtClean="0"/>
              <a:t>.</a:t>
            </a:r>
          </a:p>
          <a:p>
            <a:r>
              <a:rPr lang="en-US" dirty="0" smtClean="0">
                <a:solidFill>
                  <a:srgbClr val="FF0000"/>
                </a:solidFill>
              </a:rPr>
              <a:t>~ 2Gb/day (20Gb/day)</a:t>
            </a:r>
          </a:p>
          <a:p>
            <a:endParaRPr lang="en-US" dirty="0"/>
          </a:p>
          <a:p>
            <a:pPr marL="45720" indent="0">
              <a:buNone/>
            </a:pPr>
            <a:r>
              <a:rPr lang="en-US" dirty="0" smtClean="0"/>
              <a:t>Third generation sequencers are single molecule sequencers. </a:t>
            </a:r>
            <a:endParaRPr lang="en-US" dirty="0"/>
          </a:p>
          <a:p>
            <a:endParaRPr lang="en-US" dirty="0"/>
          </a:p>
        </p:txBody>
      </p:sp>
      <p:sp>
        <p:nvSpPr>
          <p:cNvPr id="3" name="Title 2"/>
          <p:cNvSpPr>
            <a:spLocks noGrp="1"/>
          </p:cNvSpPr>
          <p:nvPr>
            <p:ph type="title"/>
          </p:nvPr>
        </p:nvSpPr>
        <p:spPr/>
        <p:txBody>
          <a:bodyPr/>
          <a:lstStyle/>
          <a:p>
            <a:r>
              <a:rPr lang="en-US" dirty="0" smtClean="0"/>
              <a:t>Pacific </a:t>
            </a:r>
            <a:r>
              <a:rPr lang="en-US" dirty="0" err="1" smtClean="0"/>
              <a:t>Biosystems</a:t>
            </a:r>
            <a:endParaRPr lang="en-US" dirty="0"/>
          </a:p>
        </p:txBody>
      </p:sp>
      <p:pic>
        <p:nvPicPr>
          <p:cNvPr id="4" name="Picture 3" descr="PacBio-spec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1260" y="2019826"/>
            <a:ext cx="4369843" cy="4009331"/>
          </a:xfrm>
          <a:prstGeom prst="rect">
            <a:avLst/>
          </a:prstGeom>
        </p:spPr>
      </p:pic>
    </p:spTree>
    <p:extLst>
      <p:ext uri="{BB962C8B-B14F-4D97-AF65-F5344CB8AC3E}">
        <p14:creationId xmlns:p14="http://schemas.microsoft.com/office/powerpoint/2010/main" val="9218185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68941" y="1719071"/>
            <a:ext cx="4316427" cy="4896882"/>
          </a:xfrm>
        </p:spPr>
        <p:txBody>
          <a:bodyPr>
            <a:normAutofit fontScale="92500" lnSpcReduction="10000"/>
          </a:bodyPr>
          <a:lstStyle/>
          <a:p>
            <a:r>
              <a:rPr lang="en-US" dirty="0"/>
              <a:t>Another 3</a:t>
            </a:r>
            <a:r>
              <a:rPr lang="en-US" baseline="30000" dirty="0"/>
              <a:t>rd</a:t>
            </a:r>
            <a:r>
              <a:rPr lang="en-US" dirty="0"/>
              <a:t> generation sequencer, founded in 2005 and </a:t>
            </a:r>
            <a:r>
              <a:rPr lang="en-US" dirty="0" smtClean="0"/>
              <a:t>recently (May 2015) produced a commercial product, the </a:t>
            </a:r>
            <a:r>
              <a:rPr lang="en-US" dirty="0" err="1"/>
              <a:t>M</a:t>
            </a:r>
            <a:r>
              <a:rPr lang="en-US" dirty="0" err="1" smtClean="0"/>
              <a:t>inION</a:t>
            </a:r>
            <a:r>
              <a:rPr lang="en-US" dirty="0" smtClean="0"/>
              <a:t>. </a:t>
            </a:r>
            <a:r>
              <a:rPr lang="en-US" dirty="0"/>
              <a:t>The sequencer uses </a:t>
            </a:r>
            <a:r>
              <a:rPr lang="en-US" dirty="0" err="1"/>
              <a:t>nanopore</a:t>
            </a:r>
            <a:r>
              <a:rPr lang="en-US" dirty="0"/>
              <a:t> technology developed in the 90’s to sequence single molecules</a:t>
            </a:r>
            <a:r>
              <a:rPr lang="en-US" dirty="0" smtClean="0"/>
              <a:t>.</a:t>
            </a:r>
          </a:p>
          <a:p>
            <a:r>
              <a:rPr lang="en-US" dirty="0" smtClean="0">
                <a:solidFill>
                  <a:srgbClr val="FF0000"/>
                </a:solidFill>
              </a:rPr>
              <a:t>&gt; 1Gb </a:t>
            </a:r>
            <a:r>
              <a:rPr lang="en-US" dirty="0">
                <a:solidFill>
                  <a:srgbClr val="FF0000"/>
                </a:solidFill>
              </a:rPr>
              <a:t>per </a:t>
            </a:r>
            <a:r>
              <a:rPr lang="en-US" dirty="0" err="1" smtClean="0">
                <a:solidFill>
                  <a:srgbClr val="FF0000"/>
                </a:solidFill>
              </a:rPr>
              <a:t>flowcell</a:t>
            </a:r>
            <a:endParaRPr lang="en-US" dirty="0" smtClean="0">
              <a:solidFill>
                <a:srgbClr val="FF0000"/>
              </a:solidFill>
            </a:endParaRPr>
          </a:p>
          <a:p>
            <a:endParaRPr lang="en-US" dirty="0"/>
          </a:p>
          <a:p>
            <a:pPr marL="45720" indent="0">
              <a:buNone/>
            </a:pPr>
            <a:endParaRPr lang="en-US" dirty="0" smtClean="0"/>
          </a:p>
          <a:p>
            <a:pPr marL="45720" indent="0">
              <a:buNone/>
            </a:pPr>
            <a:r>
              <a:rPr lang="en-US" dirty="0" smtClean="0"/>
              <a:t>FYI</a:t>
            </a:r>
            <a:r>
              <a:rPr lang="en-US" dirty="0"/>
              <a:t>: 4</a:t>
            </a:r>
            <a:r>
              <a:rPr lang="en-US" baseline="30000" dirty="0"/>
              <a:t>th</a:t>
            </a:r>
            <a:r>
              <a:rPr lang="en-US" dirty="0"/>
              <a:t> generation sequencing is being described as </a:t>
            </a:r>
            <a:r>
              <a:rPr lang="en-US" dirty="0" smtClean="0"/>
              <a:t>“In-situ sequencing”, for applications such as ”spatial transcriptomics”</a:t>
            </a:r>
            <a:endParaRPr lang="en-US" dirty="0"/>
          </a:p>
          <a:p>
            <a:endParaRPr lang="en-US" dirty="0"/>
          </a:p>
        </p:txBody>
      </p:sp>
      <p:sp>
        <p:nvSpPr>
          <p:cNvPr id="3" name="Title 2"/>
          <p:cNvSpPr>
            <a:spLocks noGrp="1"/>
          </p:cNvSpPr>
          <p:nvPr>
            <p:ph type="title"/>
          </p:nvPr>
        </p:nvSpPr>
        <p:spPr/>
        <p:txBody>
          <a:bodyPr/>
          <a:lstStyle/>
          <a:p>
            <a:r>
              <a:rPr lang="en-US" dirty="0" smtClean="0"/>
              <a:t>Oxford </a:t>
            </a:r>
            <a:r>
              <a:rPr lang="en-US" dirty="0" err="1" smtClean="0"/>
              <a:t>nanopore</a:t>
            </a:r>
            <a:endParaRPr lang="en-US" dirty="0"/>
          </a:p>
        </p:txBody>
      </p:sp>
      <p:pic>
        <p:nvPicPr>
          <p:cNvPr id="4" name="Picture 3" descr="mini_ion_300_open-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3531268"/>
            <a:ext cx="4318000" cy="2857500"/>
          </a:xfrm>
          <a:prstGeom prst="rect">
            <a:avLst/>
          </a:prstGeom>
        </p:spPr>
      </p:pic>
    </p:spTree>
    <p:extLst>
      <p:ext uri="{BB962C8B-B14F-4D97-AF65-F5344CB8AC3E}">
        <p14:creationId xmlns:p14="http://schemas.microsoft.com/office/powerpoint/2010/main" val="53025396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73854" y="2171062"/>
            <a:ext cx="1666534" cy="850180"/>
          </a:xfrm>
        </p:spPr>
        <p:txBody>
          <a:bodyPr/>
          <a:lstStyle/>
          <a:p>
            <a:r>
              <a:rPr lang="en-US" dirty="0">
                <a:hlinkClick r:id="rId2"/>
              </a:rPr>
              <a:t>Illumina SBS</a:t>
            </a:r>
            <a:endParaRPr lang="en-US" dirty="0"/>
          </a:p>
          <a:p>
            <a:endParaRPr lang="en-US" dirty="0"/>
          </a:p>
        </p:txBody>
      </p:sp>
      <p:sp>
        <p:nvSpPr>
          <p:cNvPr id="3" name="Title 2"/>
          <p:cNvSpPr>
            <a:spLocks noGrp="1"/>
          </p:cNvSpPr>
          <p:nvPr>
            <p:ph type="title"/>
          </p:nvPr>
        </p:nvSpPr>
        <p:spPr>
          <a:xfrm>
            <a:off x="381000" y="355847"/>
            <a:ext cx="8381260" cy="1054394"/>
          </a:xfrm>
        </p:spPr>
        <p:txBody>
          <a:bodyPr/>
          <a:lstStyle/>
          <a:p>
            <a:r>
              <a:rPr lang="en-US" dirty="0" smtClean="0"/>
              <a:t>Illumina sequencing</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837" y="3640095"/>
            <a:ext cx="6720254" cy="2999122"/>
          </a:xfrm>
          <a:prstGeom prst="rect">
            <a:avLst/>
          </a:prstGeom>
        </p:spPr>
      </p:pic>
      <p:sp>
        <p:nvSpPr>
          <p:cNvPr id="6" name="Rectangle 5"/>
          <p:cNvSpPr/>
          <p:nvPr/>
        </p:nvSpPr>
        <p:spPr>
          <a:xfrm>
            <a:off x="8009809" y="2046991"/>
            <a:ext cx="228600" cy="64008"/>
          </a:xfrm>
          <a:prstGeom prst="rect">
            <a:avLst/>
          </a:prstGeom>
          <a:solidFill>
            <a:schemeClr val="accent3">
              <a:lumMod val="5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752751" y="2505627"/>
            <a:ext cx="228600" cy="64008"/>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245126" y="2046869"/>
            <a:ext cx="457200" cy="64008"/>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289982" y="2507355"/>
            <a:ext cx="457200" cy="6400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8015049" y="2505243"/>
            <a:ext cx="228600" cy="64008"/>
          </a:xfrm>
          <a:prstGeom prst="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8250366" y="2510060"/>
            <a:ext cx="457200" cy="64008"/>
          </a:xfrm>
          <a:prstGeom prst="rect">
            <a:avLst/>
          </a:prstGeom>
          <a:solidFill>
            <a:schemeClr val="accent4">
              <a:lumMod val="60000"/>
              <a:lumOff val="4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753904" y="2047987"/>
            <a:ext cx="228600" cy="64008"/>
          </a:xfrm>
          <a:prstGeom prst="rect">
            <a:avLst/>
          </a:prstGeom>
          <a:solidFill>
            <a:schemeClr val="accent3">
              <a:lumMod val="60000"/>
              <a:lumOff val="4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291506" y="2046233"/>
            <a:ext cx="457200" cy="64008"/>
          </a:xfrm>
          <a:prstGeom prst="rect">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900482" y="2043694"/>
            <a:ext cx="3182112"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96622" y="2505243"/>
            <a:ext cx="318906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3715153" y="2148573"/>
            <a:ext cx="3958909" cy="276999"/>
          </a:xfrm>
          <a:prstGeom prst="rect">
            <a:avLst/>
          </a:prstGeom>
          <a:noFill/>
        </p:spPr>
        <p:txBody>
          <a:bodyPr wrap="square" rtlCol="0">
            <a:spAutoFit/>
          </a:bodyPr>
          <a:lstStyle/>
          <a:p>
            <a:pPr algn="ctr"/>
            <a:r>
              <a:rPr lang="en-US" sz="1200" dirty="0" smtClean="0"/>
              <a:t>Target Region</a:t>
            </a:r>
          </a:p>
        </p:txBody>
      </p:sp>
      <p:sp>
        <p:nvSpPr>
          <p:cNvPr id="17" name="Rectangle 16"/>
          <p:cNvSpPr/>
          <p:nvPr/>
        </p:nvSpPr>
        <p:spPr>
          <a:xfrm>
            <a:off x="2984526" y="2505788"/>
            <a:ext cx="457200" cy="6400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7551236" y="2047230"/>
            <a:ext cx="457200" cy="64008"/>
          </a:xfrm>
          <a:prstGeom prst="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300207" y="2184728"/>
            <a:ext cx="2135616" cy="246221"/>
          </a:xfrm>
          <a:prstGeom prst="rect">
            <a:avLst/>
          </a:prstGeom>
          <a:noFill/>
        </p:spPr>
        <p:txBody>
          <a:bodyPr wrap="square" rtlCol="0">
            <a:spAutoFit/>
          </a:bodyPr>
          <a:lstStyle/>
          <a:p>
            <a:r>
              <a:rPr lang="en-US" sz="1000" dirty="0" smtClean="0"/>
              <a:t>P5        BC2 </a:t>
            </a:r>
            <a:endParaRPr lang="en-US" sz="1000" dirty="0"/>
          </a:p>
        </p:txBody>
      </p:sp>
      <p:sp>
        <p:nvSpPr>
          <p:cNvPr id="20" name="TextBox 19"/>
          <p:cNvSpPr txBox="1"/>
          <p:nvPr/>
        </p:nvSpPr>
        <p:spPr>
          <a:xfrm>
            <a:off x="7032739" y="2184351"/>
            <a:ext cx="2100067" cy="246221"/>
          </a:xfrm>
          <a:prstGeom prst="rect">
            <a:avLst/>
          </a:prstGeom>
          <a:noFill/>
        </p:spPr>
        <p:txBody>
          <a:bodyPr wrap="square" rtlCol="0">
            <a:spAutoFit/>
          </a:bodyPr>
          <a:lstStyle/>
          <a:p>
            <a:r>
              <a:rPr lang="en-US" sz="1000" dirty="0"/>
              <a:t>		</a:t>
            </a:r>
            <a:r>
              <a:rPr lang="en-US" sz="1000" dirty="0" smtClean="0"/>
              <a:t>BC1   P7</a:t>
            </a:r>
            <a:endParaRPr lang="en-US" sz="1000" dirty="0"/>
          </a:p>
        </p:txBody>
      </p:sp>
      <p:sp>
        <p:nvSpPr>
          <p:cNvPr id="21" name="Rectangle 20"/>
          <p:cNvSpPr/>
          <p:nvPr/>
        </p:nvSpPr>
        <p:spPr>
          <a:xfrm>
            <a:off x="7550006" y="2505243"/>
            <a:ext cx="457200" cy="64008"/>
          </a:xfrm>
          <a:prstGeom prst="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2984589" y="2046626"/>
            <a:ext cx="457200" cy="64008"/>
          </a:xfrm>
          <a:prstGeom prst="rect">
            <a:avLst/>
          </a:prstGeom>
          <a:solidFill>
            <a:schemeClr val="accent6">
              <a:lumMod val="60000"/>
              <a:lumOff val="4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438551"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3441789" y="2046626"/>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7085682"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7087007" y="2046626"/>
            <a:ext cx="457200" cy="64008"/>
          </a:xfrm>
          <a:prstGeom prst="rect">
            <a:avLst/>
          </a:prstGeom>
          <a:solidFill>
            <a:schemeClr val="tx2">
              <a:lumMod val="50000"/>
            </a:schemeClr>
          </a:solid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ight Arrow 26"/>
          <p:cNvSpPr/>
          <p:nvPr/>
        </p:nvSpPr>
        <p:spPr>
          <a:xfrm>
            <a:off x="2987407" y="2653452"/>
            <a:ext cx="457200"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Right Arrow 27"/>
          <p:cNvSpPr/>
          <p:nvPr/>
        </p:nvSpPr>
        <p:spPr>
          <a:xfrm>
            <a:off x="3444964" y="2653452"/>
            <a:ext cx="22860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TextBox 28"/>
          <p:cNvSpPr txBox="1"/>
          <p:nvPr/>
        </p:nvSpPr>
        <p:spPr>
          <a:xfrm>
            <a:off x="3524819" y="2669312"/>
            <a:ext cx="2090568" cy="276999"/>
          </a:xfrm>
          <a:prstGeom prst="rect">
            <a:avLst/>
          </a:prstGeom>
          <a:noFill/>
        </p:spPr>
        <p:txBody>
          <a:bodyPr wrap="square" rtlCol="0">
            <a:spAutoFit/>
          </a:bodyPr>
          <a:lstStyle/>
          <a:p>
            <a:pPr algn="ctr"/>
            <a:r>
              <a:rPr lang="en-US" sz="1200" dirty="0" smtClean="0"/>
              <a:t>Read 1 (50 - 300bp)</a:t>
            </a:r>
            <a:endParaRPr lang="en-US" sz="1200" dirty="0"/>
          </a:p>
        </p:txBody>
      </p:sp>
      <p:sp>
        <p:nvSpPr>
          <p:cNvPr id="31" name="TextBox 30"/>
          <p:cNvSpPr txBox="1"/>
          <p:nvPr/>
        </p:nvSpPr>
        <p:spPr>
          <a:xfrm>
            <a:off x="5452716" y="1591638"/>
            <a:ext cx="1784616" cy="276999"/>
          </a:xfrm>
          <a:prstGeom prst="rect">
            <a:avLst/>
          </a:prstGeom>
          <a:noFill/>
        </p:spPr>
        <p:txBody>
          <a:bodyPr wrap="square" rtlCol="0">
            <a:spAutoFit/>
          </a:bodyPr>
          <a:lstStyle/>
          <a:p>
            <a:pPr algn="ctr"/>
            <a:r>
              <a:rPr lang="en-US" sz="1200" dirty="0" smtClean="0"/>
              <a:t>Read 2 (50-300bp)</a:t>
            </a:r>
            <a:endParaRPr lang="en-US" sz="1200" dirty="0"/>
          </a:p>
        </p:txBody>
      </p:sp>
      <p:sp>
        <p:nvSpPr>
          <p:cNvPr id="32" name="Right Arrow 31"/>
          <p:cNvSpPr/>
          <p:nvPr/>
        </p:nvSpPr>
        <p:spPr>
          <a:xfrm rot="10800000">
            <a:off x="5258206" y="1880365"/>
            <a:ext cx="22860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Right Arrow 32"/>
          <p:cNvSpPr/>
          <p:nvPr/>
        </p:nvSpPr>
        <p:spPr>
          <a:xfrm rot="10800000">
            <a:off x="7548056" y="1880365"/>
            <a:ext cx="457200"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Right Arrow 34"/>
          <p:cNvSpPr/>
          <p:nvPr/>
        </p:nvSpPr>
        <p:spPr>
          <a:xfrm>
            <a:off x="8016526" y="2653452"/>
            <a:ext cx="2286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Right Arrow 35"/>
          <p:cNvSpPr/>
          <p:nvPr/>
        </p:nvSpPr>
        <p:spPr>
          <a:xfrm>
            <a:off x="7551446" y="2653452"/>
            <a:ext cx="457200"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Right Arrow 36"/>
          <p:cNvSpPr/>
          <p:nvPr/>
        </p:nvSpPr>
        <p:spPr>
          <a:xfrm>
            <a:off x="2285927" y="2653452"/>
            <a:ext cx="461255"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Right Arrow 37"/>
          <p:cNvSpPr/>
          <p:nvPr/>
        </p:nvSpPr>
        <p:spPr>
          <a:xfrm>
            <a:off x="2752751" y="2653452"/>
            <a:ext cx="2286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TextBox 38"/>
          <p:cNvSpPr txBox="1"/>
          <p:nvPr/>
        </p:nvSpPr>
        <p:spPr>
          <a:xfrm>
            <a:off x="2412552" y="2718167"/>
            <a:ext cx="1148004" cy="276999"/>
          </a:xfrm>
          <a:prstGeom prst="rect">
            <a:avLst/>
          </a:prstGeom>
          <a:noFill/>
        </p:spPr>
        <p:txBody>
          <a:bodyPr wrap="square" rtlCol="0">
            <a:spAutoFit/>
          </a:bodyPr>
          <a:lstStyle/>
          <a:p>
            <a:r>
              <a:rPr lang="en-US" sz="1200" dirty="0" smtClean="0"/>
              <a:t>       BC1 (</a:t>
            </a:r>
            <a:r>
              <a:rPr lang="en-US" sz="1200" dirty="0"/>
              <a:t>8</a:t>
            </a:r>
            <a:r>
              <a:rPr lang="en-US" sz="1200" dirty="0" smtClean="0"/>
              <a:t>bp)</a:t>
            </a:r>
            <a:endParaRPr lang="en-US" sz="1200" dirty="0"/>
          </a:p>
        </p:txBody>
      </p:sp>
      <p:sp>
        <p:nvSpPr>
          <p:cNvPr id="42" name="TextBox 41"/>
          <p:cNvSpPr txBox="1"/>
          <p:nvPr/>
        </p:nvSpPr>
        <p:spPr>
          <a:xfrm>
            <a:off x="7674062" y="2763893"/>
            <a:ext cx="1148004" cy="276999"/>
          </a:xfrm>
          <a:prstGeom prst="rect">
            <a:avLst/>
          </a:prstGeom>
          <a:noFill/>
        </p:spPr>
        <p:txBody>
          <a:bodyPr wrap="square" rtlCol="0">
            <a:spAutoFit/>
          </a:bodyPr>
          <a:lstStyle/>
          <a:p>
            <a:r>
              <a:rPr lang="en-US" sz="1200" dirty="0" smtClean="0"/>
              <a:t>       BC2 (</a:t>
            </a:r>
            <a:r>
              <a:rPr lang="en-US" sz="1200" dirty="0"/>
              <a:t>8</a:t>
            </a:r>
            <a:r>
              <a:rPr lang="en-US" sz="1200" dirty="0" smtClean="0"/>
              <a:t>bp)</a:t>
            </a:r>
            <a:endParaRPr lang="en-US" sz="1200" dirty="0"/>
          </a:p>
        </p:txBody>
      </p:sp>
      <p:cxnSp>
        <p:nvCxnSpPr>
          <p:cNvPr id="45" name="Straight Arrow Connector 44"/>
          <p:cNvCxnSpPr/>
          <p:nvPr/>
        </p:nvCxnSpPr>
        <p:spPr>
          <a:xfrm>
            <a:off x="3444964" y="3040892"/>
            <a:ext cx="4105042"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570103" y="3048491"/>
            <a:ext cx="2090568" cy="276999"/>
          </a:xfrm>
          <a:prstGeom prst="rect">
            <a:avLst/>
          </a:prstGeom>
          <a:noFill/>
        </p:spPr>
        <p:txBody>
          <a:bodyPr wrap="square" rtlCol="0">
            <a:spAutoFit/>
          </a:bodyPr>
          <a:lstStyle/>
          <a:p>
            <a:pPr algn="ctr"/>
            <a:r>
              <a:rPr lang="en-US" sz="1200" dirty="0" smtClean="0"/>
              <a:t>Insert size</a:t>
            </a:r>
            <a:endParaRPr lang="en-US" sz="1200" dirty="0"/>
          </a:p>
        </p:txBody>
      </p:sp>
      <p:cxnSp>
        <p:nvCxnSpPr>
          <p:cNvPr id="47" name="Straight Arrow Connector 46"/>
          <p:cNvCxnSpPr/>
          <p:nvPr/>
        </p:nvCxnSpPr>
        <p:spPr>
          <a:xfrm>
            <a:off x="2194208" y="3325490"/>
            <a:ext cx="6548459"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570103" y="3336272"/>
            <a:ext cx="2090568" cy="276999"/>
          </a:xfrm>
          <a:prstGeom prst="rect">
            <a:avLst/>
          </a:prstGeom>
          <a:noFill/>
        </p:spPr>
        <p:txBody>
          <a:bodyPr wrap="square" rtlCol="0">
            <a:spAutoFit/>
          </a:bodyPr>
          <a:lstStyle/>
          <a:p>
            <a:pPr algn="ctr"/>
            <a:r>
              <a:rPr lang="en-US" sz="1200" dirty="0" smtClean="0"/>
              <a:t>Fragment length</a:t>
            </a:r>
            <a:endParaRPr lang="en-US" sz="1200" dirty="0"/>
          </a:p>
        </p:txBody>
      </p:sp>
    </p:spTree>
    <p:extLst>
      <p:ext uri="{BB962C8B-B14F-4D97-AF65-F5344CB8AC3E}">
        <p14:creationId xmlns:p14="http://schemas.microsoft.com/office/powerpoint/2010/main" val="8862774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Genomic Reduction</a:t>
            </a:r>
            <a:endParaRPr lang="en-US" dirty="0"/>
          </a:p>
        </p:txBody>
      </p:sp>
      <p:cxnSp>
        <p:nvCxnSpPr>
          <p:cNvPr id="10" name="Straight Arrow Connector 9"/>
          <p:cNvCxnSpPr/>
          <p:nvPr/>
        </p:nvCxnSpPr>
        <p:spPr bwMode="auto">
          <a:xfrm>
            <a:off x="7319809" y="2081019"/>
            <a:ext cx="0" cy="3318108"/>
          </a:xfrm>
          <a:prstGeom prst="straightConnector1">
            <a:avLst/>
          </a:prstGeom>
          <a:solidFill>
            <a:srgbClr val="00B8FF"/>
          </a:solidFill>
          <a:ln w="60325" cap="flat" cmpd="sng" algn="ctr">
            <a:solidFill>
              <a:srgbClr val="0000FF"/>
            </a:solidFill>
            <a:prstDash val="solid"/>
            <a:round/>
            <a:headEnd type="none" w="med" len="med"/>
            <a:tailEnd type="arrow"/>
          </a:ln>
          <a:effectLst/>
        </p:spPr>
      </p:cxnSp>
      <p:sp>
        <p:nvSpPr>
          <p:cNvPr id="12" name="TextBox 11"/>
          <p:cNvSpPr txBox="1"/>
          <p:nvPr/>
        </p:nvSpPr>
        <p:spPr>
          <a:xfrm rot="5400000">
            <a:off x="6536317" y="3516418"/>
            <a:ext cx="2177510" cy="343620"/>
          </a:xfrm>
          <a:prstGeom prst="rect">
            <a:avLst/>
          </a:prstGeom>
          <a:noFill/>
        </p:spPr>
        <p:txBody>
          <a:bodyPr wrap="square" rtlCol="0">
            <a:spAutoFit/>
          </a:bodyPr>
          <a:lstStyle/>
          <a:p>
            <a:r>
              <a:rPr lang="en-US" sz="1633" b="1" dirty="0">
                <a:solidFill>
                  <a:srgbClr val="FF0000"/>
                </a:solidFill>
              </a:rPr>
              <a:t>Depth of Coverage</a:t>
            </a:r>
          </a:p>
        </p:txBody>
      </p:sp>
      <p:sp>
        <p:nvSpPr>
          <p:cNvPr id="13" name="TextBox 12"/>
          <p:cNvSpPr txBox="1"/>
          <p:nvPr/>
        </p:nvSpPr>
        <p:spPr>
          <a:xfrm>
            <a:off x="7319809" y="1873636"/>
            <a:ext cx="466609" cy="280846"/>
          </a:xfrm>
          <a:prstGeom prst="rect">
            <a:avLst/>
          </a:prstGeom>
          <a:noFill/>
        </p:spPr>
        <p:txBody>
          <a:bodyPr wrap="square" rtlCol="0">
            <a:spAutoFit/>
          </a:bodyPr>
          <a:lstStyle/>
          <a:p>
            <a:r>
              <a:rPr lang="en-US" sz="1225" b="1" dirty="0"/>
              <a:t>1X</a:t>
            </a:r>
          </a:p>
        </p:txBody>
      </p:sp>
      <p:sp>
        <p:nvSpPr>
          <p:cNvPr id="14" name="TextBox 13"/>
          <p:cNvSpPr txBox="1"/>
          <p:nvPr/>
        </p:nvSpPr>
        <p:spPr>
          <a:xfrm>
            <a:off x="7267964" y="5418059"/>
            <a:ext cx="881372" cy="280846"/>
          </a:xfrm>
          <a:prstGeom prst="rect">
            <a:avLst/>
          </a:prstGeom>
          <a:noFill/>
        </p:spPr>
        <p:txBody>
          <a:bodyPr wrap="square" rtlCol="0">
            <a:spAutoFit/>
          </a:bodyPr>
          <a:lstStyle/>
          <a:p>
            <a:r>
              <a:rPr lang="en-US" sz="1225" b="1" dirty="0"/>
              <a:t>100000X</a:t>
            </a:r>
          </a:p>
        </p:txBody>
      </p:sp>
      <p:cxnSp>
        <p:nvCxnSpPr>
          <p:cNvPr id="18" name="Straight Arrow Connector 17"/>
          <p:cNvCxnSpPr/>
          <p:nvPr/>
        </p:nvCxnSpPr>
        <p:spPr bwMode="auto">
          <a:xfrm flipH="1" flipV="1">
            <a:off x="2031573" y="2081019"/>
            <a:ext cx="5029008" cy="3266263"/>
          </a:xfrm>
          <a:prstGeom prst="straightConnector1">
            <a:avLst/>
          </a:prstGeom>
          <a:solidFill>
            <a:srgbClr val="00B8FF"/>
          </a:solidFill>
          <a:ln w="63500" cap="flat" cmpd="sng" algn="ctr">
            <a:solidFill>
              <a:schemeClr val="tx1"/>
            </a:solidFill>
            <a:prstDash val="solid"/>
            <a:round/>
            <a:headEnd type="none" w="med" len="med"/>
            <a:tailEnd type="arrow"/>
          </a:ln>
          <a:effectLst/>
        </p:spPr>
      </p:cxnSp>
      <p:sp>
        <p:nvSpPr>
          <p:cNvPr id="19" name="TextBox 18"/>
          <p:cNvSpPr txBox="1"/>
          <p:nvPr/>
        </p:nvSpPr>
        <p:spPr>
          <a:xfrm>
            <a:off x="1668655" y="2443937"/>
            <a:ext cx="1347982" cy="594906"/>
          </a:xfrm>
          <a:prstGeom prst="rect">
            <a:avLst/>
          </a:prstGeom>
          <a:noFill/>
        </p:spPr>
        <p:txBody>
          <a:bodyPr wrap="square" rtlCol="0">
            <a:spAutoFit/>
          </a:bodyPr>
          <a:lstStyle/>
          <a:p>
            <a:r>
              <a:rPr lang="en-US" sz="1633" dirty="0"/>
              <a:t>Whole Genome</a:t>
            </a:r>
          </a:p>
        </p:txBody>
      </p:sp>
      <p:sp>
        <p:nvSpPr>
          <p:cNvPr id="20" name="TextBox 19"/>
          <p:cNvSpPr txBox="1"/>
          <p:nvPr/>
        </p:nvSpPr>
        <p:spPr>
          <a:xfrm>
            <a:off x="5802174" y="4993004"/>
            <a:ext cx="738996" cy="343620"/>
          </a:xfrm>
          <a:prstGeom prst="rect">
            <a:avLst/>
          </a:prstGeom>
          <a:noFill/>
        </p:spPr>
        <p:txBody>
          <a:bodyPr wrap="square" rtlCol="0">
            <a:spAutoFit/>
          </a:bodyPr>
          <a:lstStyle/>
          <a:p>
            <a:r>
              <a:rPr lang="en-US" sz="1633" b="1" dirty="0"/>
              <a:t>1KB</a:t>
            </a:r>
          </a:p>
        </p:txBody>
      </p:sp>
      <p:sp>
        <p:nvSpPr>
          <p:cNvPr id="21" name="TextBox 20"/>
          <p:cNvSpPr txBox="1"/>
          <p:nvPr/>
        </p:nvSpPr>
        <p:spPr>
          <a:xfrm>
            <a:off x="3690628" y="2703164"/>
            <a:ext cx="933218" cy="343620"/>
          </a:xfrm>
          <a:prstGeom prst="rect">
            <a:avLst/>
          </a:prstGeom>
          <a:noFill/>
        </p:spPr>
        <p:txBody>
          <a:bodyPr wrap="square" rtlCol="0">
            <a:spAutoFit/>
          </a:bodyPr>
          <a:lstStyle/>
          <a:p>
            <a:r>
              <a:rPr lang="en-US" sz="1633" dirty="0" err="1"/>
              <a:t>RADseq</a:t>
            </a:r>
            <a:endParaRPr lang="en-US" sz="1633" dirty="0"/>
          </a:p>
        </p:txBody>
      </p:sp>
      <p:sp>
        <p:nvSpPr>
          <p:cNvPr id="22" name="Rectangle 21"/>
          <p:cNvSpPr/>
          <p:nvPr/>
        </p:nvSpPr>
        <p:spPr>
          <a:xfrm>
            <a:off x="4465434" y="3262972"/>
            <a:ext cx="1953548" cy="343620"/>
          </a:xfrm>
          <a:prstGeom prst="rect">
            <a:avLst/>
          </a:prstGeom>
        </p:spPr>
        <p:txBody>
          <a:bodyPr wrap="none">
            <a:spAutoFit/>
          </a:bodyPr>
          <a:lstStyle/>
          <a:p>
            <a:r>
              <a:rPr lang="en-US" sz="1633" dirty="0"/>
              <a:t>Capture Techniques</a:t>
            </a:r>
          </a:p>
        </p:txBody>
      </p:sp>
      <p:sp>
        <p:nvSpPr>
          <p:cNvPr id="23" name="Rectangle 22"/>
          <p:cNvSpPr/>
          <p:nvPr/>
        </p:nvSpPr>
        <p:spPr>
          <a:xfrm>
            <a:off x="3844341" y="4471086"/>
            <a:ext cx="2111546" cy="594906"/>
          </a:xfrm>
          <a:prstGeom prst="rect">
            <a:avLst/>
          </a:prstGeom>
        </p:spPr>
        <p:txBody>
          <a:bodyPr wrap="square">
            <a:spAutoFit/>
          </a:bodyPr>
          <a:lstStyle/>
          <a:p>
            <a:pPr algn="ctr"/>
            <a:r>
              <a:rPr lang="en-US" sz="1633" dirty="0" err="1"/>
              <a:t>Fluidigm</a:t>
            </a:r>
            <a:r>
              <a:rPr lang="en-US" sz="1633" dirty="0"/>
              <a:t> Access Array Amplicons</a:t>
            </a:r>
          </a:p>
        </p:txBody>
      </p:sp>
      <p:sp>
        <p:nvSpPr>
          <p:cNvPr id="24" name="Rectangle 23"/>
          <p:cNvSpPr/>
          <p:nvPr/>
        </p:nvSpPr>
        <p:spPr>
          <a:xfrm>
            <a:off x="4746400" y="5571301"/>
            <a:ext cx="2376548" cy="343620"/>
          </a:xfrm>
          <a:prstGeom prst="rect">
            <a:avLst/>
          </a:prstGeom>
        </p:spPr>
        <p:txBody>
          <a:bodyPr wrap="none">
            <a:spAutoFit/>
          </a:bodyPr>
          <a:lstStyle/>
          <a:p>
            <a:r>
              <a:rPr lang="en-US" sz="1633" dirty="0"/>
              <a:t>Few or Single Amplicons</a:t>
            </a:r>
          </a:p>
        </p:txBody>
      </p:sp>
      <p:sp>
        <p:nvSpPr>
          <p:cNvPr id="25" name="TextBox 24"/>
          <p:cNvSpPr txBox="1"/>
          <p:nvPr/>
        </p:nvSpPr>
        <p:spPr>
          <a:xfrm>
            <a:off x="227453" y="4506184"/>
            <a:ext cx="3845990" cy="1938992"/>
          </a:xfrm>
          <a:prstGeom prst="rect">
            <a:avLst/>
          </a:prstGeom>
          <a:solidFill>
            <a:srgbClr val="0000FF">
              <a:alpha val="25000"/>
            </a:srgbClr>
          </a:solidFill>
          <a:ln>
            <a:solidFill>
              <a:srgbClr val="0000FF"/>
            </a:solidFill>
          </a:ln>
        </p:spPr>
        <p:txBody>
          <a:bodyPr wrap="square" rtlCol="0">
            <a:spAutoFit/>
          </a:bodyPr>
          <a:lstStyle/>
          <a:p>
            <a:pPr algn="ctr"/>
            <a:r>
              <a:rPr lang="en-US" sz="2000" b="1" dirty="0"/>
              <a:t>Genomic reduction allows for greater multiplexing of samples.</a:t>
            </a:r>
          </a:p>
          <a:p>
            <a:pPr algn="ctr"/>
            <a:endParaRPr lang="en-US" sz="2000" b="1" dirty="0"/>
          </a:p>
          <a:p>
            <a:pPr algn="ctr"/>
            <a:r>
              <a:rPr lang="en-US" sz="2000" b="1" dirty="0"/>
              <a:t>You can fine tune your depth of coverage needs and sample size </a:t>
            </a:r>
          </a:p>
          <a:p>
            <a:pPr algn="ctr"/>
            <a:r>
              <a:rPr lang="en-US" sz="2000" b="1" dirty="0"/>
              <a:t>with the reduction technique</a:t>
            </a:r>
            <a:endParaRPr lang="en-US" dirty="0"/>
          </a:p>
        </p:txBody>
      </p:sp>
      <p:sp>
        <p:nvSpPr>
          <p:cNvPr id="15" name="TextBox 14"/>
          <p:cNvSpPr txBox="1"/>
          <p:nvPr/>
        </p:nvSpPr>
        <p:spPr>
          <a:xfrm>
            <a:off x="4468309" y="2915270"/>
            <a:ext cx="933218" cy="343620"/>
          </a:xfrm>
          <a:prstGeom prst="rect">
            <a:avLst/>
          </a:prstGeom>
          <a:noFill/>
        </p:spPr>
        <p:txBody>
          <a:bodyPr wrap="square" rtlCol="0">
            <a:spAutoFit/>
          </a:bodyPr>
          <a:lstStyle/>
          <a:p>
            <a:r>
              <a:rPr lang="en-US" sz="1633" dirty="0" err="1"/>
              <a:t>GBSseq</a:t>
            </a:r>
            <a:endParaRPr lang="en-US" sz="1633" dirty="0"/>
          </a:p>
        </p:txBody>
      </p:sp>
      <p:sp>
        <p:nvSpPr>
          <p:cNvPr id="16" name="TextBox 15"/>
          <p:cNvSpPr txBox="1"/>
          <p:nvPr/>
        </p:nvSpPr>
        <p:spPr>
          <a:xfrm>
            <a:off x="2761311" y="3226212"/>
            <a:ext cx="933218" cy="343620"/>
          </a:xfrm>
          <a:prstGeom prst="rect">
            <a:avLst/>
          </a:prstGeom>
          <a:noFill/>
        </p:spPr>
        <p:txBody>
          <a:bodyPr wrap="square" rtlCol="0">
            <a:spAutoFit/>
          </a:bodyPr>
          <a:lstStyle/>
          <a:p>
            <a:r>
              <a:rPr lang="en-US" sz="1633" dirty="0"/>
              <a:t>RNAseq</a:t>
            </a:r>
          </a:p>
        </p:txBody>
      </p:sp>
      <p:sp>
        <p:nvSpPr>
          <p:cNvPr id="17" name="TextBox 16"/>
          <p:cNvSpPr txBox="1"/>
          <p:nvPr/>
        </p:nvSpPr>
        <p:spPr>
          <a:xfrm>
            <a:off x="2498182" y="1946240"/>
            <a:ext cx="616493" cy="343620"/>
          </a:xfrm>
          <a:prstGeom prst="rect">
            <a:avLst/>
          </a:prstGeom>
          <a:noFill/>
        </p:spPr>
        <p:txBody>
          <a:bodyPr wrap="square" rtlCol="0">
            <a:spAutoFit/>
          </a:bodyPr>
          <a:lstStyle/>
          <a:p>
            <a:r>
              <a:rPr lang="en-US" sz="1633" b="1" dirty="0"/>
              <a:t>3GB</a:t>
            </a:r>
          </a:p>
        </p:txBody>
      </p:sp>
    </p:spTree>
    <p:extLst>
      <p:ext uri="{BB962C8B-B14F-4D97-AF65-F5344CB8AC3E}">
        <p14:creationId xmlns:p14="http://schemas.microsoft.com/office/powerpoint/2010/main" val="7109880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hlinkClick r:id="rId2"/>
              </a:rPr>
              <a:t>http://</a:t>
            </a:r>
            <a:r>
              <a:rPr lang="en-US" dirty="0" smtClean="0">
                <a:hlinkClick r:id="rId2"/>
              </a:rPr>
              <a:t>www.illumina.com/systems/hiseq-3000-4000/specifications.html</a:t>
            </a:r>
            <a:endParaRPr lang="en-US" dirty="0" smtClean="0"/>
          </a:p>
          <a:p>
            <a:endParaRPr lang="en-US" dirty="0"/>
          </a:p>
        </p:txBody>
      </p:sp>
      <p:sp>
        <p:nvSpPr>
          <p:cNvPr id="3" name="Title 2"/>
          <p:cNvSpPr>
            <a:spLocks noGrp="1"/>
          </p:cNvSpPr>
          <p:nvPr>
            <p:ph type="title"/>
          </p:nvPr>
        </p:nvSpPr>
        <p:spPr/>
        <p:txBody>
          <a:bodyPr/>
          <a:lstStyle/>
          <a:p>
            <a:r>
              <a:rPr lang="en-US" dirty="0" smtClean="0"/>
              <a:t>Illumina HISEQ sequencing</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57071"/>
            <a:ext cx="9144000" cy="4423317"/>
          </a:xfrm>
          <a:prstGeom prst="rect">
            <a:avLst/>
          </a:prstGeom>
        </p:spPr>
      </p:pic>
      <p:cxnSp>
        <p:nvCxnSpPr>
          <p:cNvPr id="6" name="Straight Arrow Connector 5"/>
          <p:cNvCxnSpPr/>
          <p:nvPr/>
        </p:nvCxnSpPr>
        <p:spPr>
          <a:xfrm>
            <a:off x="4074459" y="2985247"/>
            <a:ext cx="65083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074459" y="4199964"/>
            <a:ext cx="65083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1058731" y="3666565"/>
            <a:ext cx="756623" cy="448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546874" y="4377734"/>
            <a:ext cx="896" cy="58199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177313" y="1689125"/>
            <a:ext cx="1169894" cy="369332"/>
          </a:xfrm>
          <a:prstGeom prst="rect">
            <a:avLst/>
          </a:prstGeom>
          <a:noFill/>
        </p:spPr>
        <p:txBody>
          <a:bodyPr wrap="square" rtlCol="0">
            <a:spAutoFit/>
          </a:bodyPr>
          <a:lstStyle/>
          <a:p>
            <a:r>
              <a:rPr lang="en-US" dirty="0" smtClean="0">
                <a:hlinkClick r:id="rId4"/>
              </a:rPr>
              <a:t>2500</a:t>
            </a:r>
            <a:endParaRPr lang="en-US" dirty="0"/>
          </a:p>
        </p:txBody>
      </p:sp>
      <p:sp>
        <p:nvSpPr>
          <p:cNvPr id="16" name="TextBox 15"/>
          <p:cNvSpPr txBox="1"/>
          <p:nvPr/>
        </p:nvSpPr>
        <p:spPr>
          <a:xfrm>
            <a:off x="8168349" y="2056677"/>
            <a:ext cx="1169894" cy="369332"/>
          </a:xfrm>
          <a:prstGeom prst="rect">
            <a:avLst/>
          </a:prstGeom>
          <a:noFill/>
        </p:spPr>
        <p:txBody>
          <a:bodyPr wrap="square" rtlCol="0">
            <a:spAutoFit/>
          </a:bodyPr>
          <a:lstStyle/>
          <a:p>
            <a:r>
              <a:rPr lang="en-US" dirty="0" err="1" smtClean="0">
                <a:hlinkClick r:id="rId5"/>
              </a:rPr>
              <a:t>MiSeq</a:t>
            </a:r>
            <a:r>
              <a:rPr lang="en-US" dirty="0" smtClean="0"/>
              <a:t>	</a:t>
            </a:r>
            <a:endParaRPr lang="en-US" dirty="0"/>
          </a:p>
        </p:txBody>
      </p:sp>
      <p:pic>
        <p:nvPicPr>
          <p:cNvPr id="5" name="Picture 4"/>
          <p:cNvPicPr>
            <a:picLocks noChangeAspect="1"/>
          </p:cNvPicPr>
          <p:nvPr/>
        </p:nvPicPr>
        <p:blipFill>
          <a:blip r:embed="rId6"/>
          <a:stretch>
            <a:fillRect/>
          </a:stretch>
        </p:blipFill>
        <p:spPr>
          <a:xfrm>
            <a:off x="1932647" y="5227371"/>
            <a:ext cx="3536290" cy="1558365"/>
          </a:xfrm>
          <a:prstGeom prst="rect">
            <a:avLst/>
          </a:prstGeom>
        </p:spPr>
      </p:pic>
    </p:spTree>
    <p:extLst>
      <p:ext uri="{BB962C8B-B14F-4D97-AF65-F5344CB8AC3E}">
        <p14:creationId xmlns:p14="http://schemas.microsoft.com/office/powerpoint/2010/main" val="206916033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Illumina MISEQ SEQUENCING</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555" y="1676398"/>
            <a:ext cx="6006673" cy="4972349"/>
          </a:xfrm>
        </p:spPr>
      </p:pic>
      <p:cxnSp>
        <p:nvCxnSpPr>
          <p:cNvPr id="8" name="Straight Arrow Connector 7"/>
          <p:cNvCxnSpPr/>
          <p:nvPr/>
        </p:nvCxnSpPr>
        <p:spPr>
          <a:xfrm flipV="1">
            <a:off x="2209797" y="1828799"/>
            <a:ext cx="1700213" cy="14288"/>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4442799" y="2828084"/>
            <a:ext cx="613" cy="41349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880450" y="3177428"/>
            <a:ext cx="613" cy="41349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2209798" y="4231629"/>
            <a:ext cx="1700213" cy="14288"/>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a:stretch>
            <a:fillRect/>
          </a:stretch>
        </p:blipFill>
        <p:spPr>
          <a:xfrm>
            <a:off x="9067800" y="3590925"/>
            <a:ext cx="2692400" cy="2946400"/>
          </a:xfrm>
          <a:prstGeom prst="rect">
            <a:avLst/>
          </a:prstGeom>
        </p:spPr>
      </p:pic>
      <p:pic>
        <p:nvPicPr>
          <p:cNvPr id="18" name="Picture 17"/>
          <p:cNvPicPr>
            <a:picLocks noChangeAspect="1"/>
          </p:cNvPicPr>
          <p:nvPr/>
        </p:nvPicPr>
        <p:blipFill>
          <a:blip r:embed="rId3"/>
          <a:stretch>
            <a:fillRect/>
          </a:stretch>
        </p:blipFill>
        <p:spPr>
          <a:xfrm>
            <a:off x="9220200" y="3743325"/>
            <a:ext cx="2692400" cy="2946400"/>
          </a:xfrm>
          <a:prstGeom prst="rect">
            <a:avLst/>
          </a:prstGeom>
        </p:spPr>
      </p:pic>
      <p:pic>
        <p:nvPicPr>
          <p:cNvPr id="19" name="Picture 18"/>
          <p:cNvPicPr>
            <a:picLocks noChangeAspect="1"/>
          </p:cNvPicPr>
          <p:nvPr/>
        </p:nvPicPr>
        <p:blipFill>
          <a:blip r:embed="rId3"/>
          <a:stretch>
            <a:fillRect/>
          </a:stretch>
        </p:blipFill>
        <p:spPr>
          <a:xfrm>
            <a:off x="9372600" y="3895725"/>
            <a:ext cx="2692400" cy="2946400"/>
          </a:xfrm>
          <a:prstGeom prst="rect">
            <a:avLst/>
          </a:prstGeom>
        </p:spPr>
      </p:pic>
      <p:pic>
        <p:nvPicPr>
          <p:cNvPr id="20" name="Picture 19"/>
          <p:cNvPicPr>
            <a:picLocks noChangeAspect="1"/>
          </p:cNvPicPr>
          <p:nvPr/>
        </p:nvPicPr>
        <p:blipFill>
          <a:blip r:embed="rId3"/>
          <a:stretch>
            <a:fillRect/>
          </a:stretch>
        </p:blipFill>
        <p:spPr>
          <a:xfrm>
            <a:off x="6800850" y="3550444"/>
            <a:ext cx="2019300" cy="2209800"/>
          </a:xfrm>
          <a:prstGeom prst="rect">
            <a:avLst/>
          </a:prstGeom>
        </p:spPr>
      </p:pic>
    </p:spTree>
    <p:extLst>
      <p:ext uri="{BB962C8B-B14F-4D97-AF65-F5344CB8AC3E}">
        <p14:creationId xmlns:p14="http://schemas.microsoft.com/office/powerpoint/2010/main" val="58579949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304800"/>
            <a:ext cx="5272505" cy="6267450"/>
          </a:xfrm>
        </p:spPr>
        <p:txBody>
          <a:bodyPr>
            <a:normAutofit fontScale="70000" lnSpcReduction="20000"/>
          </a:bodyPr>
          <a:lstStyle/>
          <a:p>
            <a:pPr marL="45720" indent="0">
              <a:buNone/>
            </a:pPr>
            <a:r>
              <a:rPr lang="en-US" b="1" dirty="0" smtClean="0"/>
              <a:t>Perform</a:t>
            </a:r>
          </a:p>
          <a:p>
            <a:pPr marL="45720" indent="0">
              <a:buNone/>
            </a:pPr>
            <a:r>
              <a:rPr lang="en-US" dirty="0" smtClean="0"/>
              <a:t>Visit the </a:t>
            </a:r>
            <a:r>
              <a:rPr lang="en-US" dirty="0" err="1" smtClean="0"/>
              <a:t>Illumina</a:t>
            </a:r>
            <a:r>
              <a:rPr lang="en-US" dirty="0" smtClean="0"/>
              <a:t> website</a:t>
            </a:r>
          </a:p>
          <a:p>
            <a:r>
              <a:rPr lang="en-US" dirty="0" smtClean="0"/>
              <a:t>How many sequencing machines does </a:t>
            </a:r>
            <a:r>
              <a:rPr lang="en-US" dirty="0" err="1" smtClean="0"/>
              <a:t>Illumina</a:t>
            </a:r>
            <a:r>
              <a:rPr lang="en-US" dirty="0" smtClean="0"/>
              <a:t> Have?</a:t>
            </a:r>
          </a:p>
          <a:p>
            <a:r>
              <a:rPr lang="en-US" dirty="0" smtClean="0"/>
              <a:t>What are the differences between the </a:t>
            </a:r>
            <a:r>
              <a:rPr lang="en-US" dirty="0" err="1" smtClean="0"/>
              <a:t>HiSeq</a:t>
            </a:r>
            <a:r>
              <a:rPr lang="en-US" dirty="0" smtClean="0"/>
              <a:t> 2500 series and </a:t>
            </a:r>
            <a:r>
              <a:rPr lang="en-US" dirty="0" err="1" smtClean="0"/>
              <a:t>HiSeq</a:t>
            </a:r>
            <a:r>
              <a:rPr lang="en-US" dirty="0" smtClean="0"/>
              <a:t> 3000/4000 series machines?</a:t>
            </a:r>
          </a:p>
          <a:p>
            <a:r>
              <a:rPr lang="en-US" dirty="0" smtClean="0"/>
              <a:t>What are differences in read length options between the </a:t>
            </a:r>
            <a:r>
              <a:rPr lang="en-US" dirty="0" err="1" smtClean="0"/>
              <a:t>MiSeq</a:t>
            </a:r>
            <a:r>
              <a:rPr lang="en-US" dirty="0" smtClean="0"/>
              <a:t> and </a:t>
            </a:r>
            <a:r>
              <a:rPr lang="en-US" dirty="0" err="1" smtClean="0"/>
              <a:t>HiSeq</a:t>
            </a:r>
            <a:r>
              <a:rPr lang="en-US" dirty="0" smtClean="0"/>
              <a:t>?</a:t>
            </a:r>
          </a:p>
          <a:p>
            <a:r>
              <a:rPr lang="en-US" dirty="0" smtClean="0"/>
              <a:t>What are the differences between the </a:t>
            </a:r>
            <a:r>
              <a:rPr lang="en-US" dirty="0" err="1" smtClean="0"/>
              <a:t>HiSeq’s</a:t>
            </a:r>
            <a:r>
              <a:rPr lang="en-US" dirty="0" smtClean="0"/>
              <a:t> High Output Run Mode and the Rapid Run Mode</a:t>
            </a:r>
          </a:p>
          <a:p>
            <a:r>
              <a:rPr lang="en-US" dirty="0" smtClean="0"/>
              <a:t>How many reads (and </a:t>
            </a:r>
            <a:r>
              <a:rPr lang="en-US" dirty="0" err="1" smtClean="0"/>
              <a:t>bp</a:t>
            </a:r>
            <a:r>
              <a:rPr lang="en-US" dirty="0" smtClean="0"/>
              <a:t>) do you get on one lane of a </a:t>
            </a:r>
            <a:r>
              <a:rPr lang="en-US" dirty="0" err="1" smtClean="0"/>
              <a:t>HiSeq</a:t>
            </a:r>
            <a:r>
              <a:rPr lang="en-US" dirty="0" smtClean="0"/>
              <a:t> 2500 in High Output Run Mode for 1x50 and 2x100, compare those to what you get on the </a:t>
            </a:r>
            <a:r>
              <a:rPr lang="en-US" dirty="0" err="1" smtClean="0"/>
              <a:t>HiSeq</a:t>
            </a:r>
            <a:r>
              <a:rPr lang="en-US" dirty="0" smtClean="0"/>
              <a:t> 3000</a:t>
            </a:r>
          </a:p>
          <a:p>
            <a:r>
              <a:rPr lang="en-US" dirty="0" smtClean="0"/>
              <a:t>How many reads (and </a:t>
            </a:r>
            <a:r>
              <a:rPr lang="en-US" dirty="0" err="1" smtClean="0"/>
              <a:t>bp</a:t>
            </a:r>
            <a:r>
              <a:rPr lang="en-US" dirty="0" smtClean="0"/>
              <a:t>) do you get from one run of a </a:t>
            </a:r>
            <a:r>
              <a:rPr lang="en-US" dirty="0" err="1" smtClean="0"/>
              <a:t>MiSeq</a:t>
            </a:r>
            <a:r>
              <a:rPr lang="en-US" dirty="0" smtClean="0"/>
              <a:t> 2x300.</a:t>
            </a:r>
          </a:p>
        </p:txBody>
      </p:sp>
      <p:sp>
        <p:nvSpPr>
          <p:cNvPr id="6" name="Text Placeholder 5"/>
          <p:cNvSpPr>
            <a:spLocks noGrp="1"/>
          </p:cNvSpPr>
          <p:nvPr>
            <p:ph type="body" sz="half" idx="2"/>
          </p:nvPr>
        </p:nvSpPr>
        <p:spPr/>
        <p:txBody>
          <a:bodyPr/>
          <a:lstStyle/>
          <a:p>
            <a:r>
              <a:rPr lang="en-US" dirty="0" smtClean="0"/>
              <a:t>Getting to know </a:t>
            </a:r>
            <a:r>
              <a:rPr lang="en-US" dirty="0" err="1" smtClean="0"/>
              <a:t>Illumina</a:t>
            </a:r>
            <a:endParaRPr lang="en-US" dirty="0"/>
          </a:p>
        </p:txBody>
      </p:sp>
      <p:sp>
        <p:nvSpPr>
          <p:cNvPr id="4" name="Title 3"/>
          <p:cNvSpPr>
            <a:spLocks noGrp="1"/>
          </p:cNvSpPr>
          <p:nvPr>
            <p:ph type="title"/>
          </p:nvPr>
        </p:nvSpPr>
        <p:spPr>
          <a:xfrm>
            <a:off x="7159752" y="457200"/>
            <a:ext cx="1809436" cy="1673352"/>
          </a:xfrm>
        </p:spPr>
        <p:txBody>
          <a:bodyPr/>
          <a:lstStyle/>
          <a:p>
            <a:r>
              <a:rPr lang="en-US" dirty="0" err="1" smtClean="0"/>
              <a:t>HomeWork</a:t>
            </a:r>
            <a:endParaRPr lang="en-US" dirty="0"/>
          </a:p>
        </p:txBody>
      </p:sp>
    </p:spTree>
    <p:extLst>
      <p:ext uri="{BB962C8B-B14F-4D97-AF65-F5344CB8AC3E}">
        <p14:creationId xmlns:p14="http://schemas.microsoft.com/office/powerpoint/2010/main" val="40955469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a:t>
            </a:r>
            <a:endParaRPr lang="en-US" dirty="0"/>
          </a:p>
        </p:txBody>
      </p:sp>
      <p:sp>
        <p:nvSpPr>
          <p:cNvPr id="3" name="Title 2"/>
          <p:cNvSpPr>
            <a:spLocks noGrp="1"/>
          </p:cNvSpPr>
          <p:nvPr>
            <p:ph type="title"/>
          </p:nvPr>
        </p:nvSpPr>
        <p:spPr/>
        <p:txBody>
          <a:bodyPr/>
          <a:lstStyle/>
          <a:p>
            <a:r>
              <a:rPr lang="en-US" dirty="0" smtClean="0"/>
              <a:t>Experimental Design:</a:t>
            </a:r>
            <a:br>
              <a:rPr lang="en-US" dirty="0" smtClean="0"/>
            </a:br>
            <a:r>
              <a:rPr lang="en-US" dirty="0" smtClean="0"/>
              <a:t>Community profiling</a:t>
            </a:r>
            <a:endParaRPr lang="en-US" dirty="0"/>
          </a:p>
        </p:txBody>
      </p:sp>
    </p:spTree>
    <p:extLst>
      <p:ext uri="{BB962C8B-B14F-4D97-AF65-F5344CB8AC3E}">
        <p14:creationId xmlns:p14="http://schemas.microsoft.com/office/powerpoint/2010/main" val="1242715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sz="2400" dirty="0"/>
              <a:t>In high throughput biological work (Microarrays, Sequencing, HT Genotyping, etc.), what may seem like small technical artifacts introduced during sample extraction/preparation can lead to large changes, </a:t>
            </a:r>
            <a:r>
              <a:rPr lang="en-US" sz="2400" dirty="0" smtClean="0"/>
              <a:t>or technical </a:t>
            </a:r>
            <a:r>
              <a:rPr lang="en-US" sz="2400" dirty="0"/>
              <a:t>bias, in the data. </a:t>
            </a:r>
          </a:p>
          <a:p>
            <a:pPr lvl="1"/>
            <a:r>
              <a:rPr lang="en-US" sz="2000" dirty="0"/>
              <a:t>Not to say this doesn’t occur with smaller scale analysis such as Sanger sequencing or </a:t>
            </a:r>
            <a:r>
              <a:rPr lang="en-US" sz="2000" dirty="0" err="1"/>
              <a:t>qRT</a:t>
            </a:r>
            <a:r>
              <a:rPr lang="en-US" sz="2000" dirty="0"/>
              <a:t>-PCR, but they do become more apparent and may cause significant issues during analysis. </a:t>
            </a:r>
          </a:p>
          <a:p>
            <a:endParaRPr lang="en-US" dirty="0"/>
          </a:p>
        </p:txBody>
      </p:sp>
      <p:sp>
        <p:nvSpPr>
          <p:cNvPr id="5" name="Title 4"/>
          <p:cNvSpPr>
            <a:spLocks noGrp="1"/>
          </p:cNvSpPr>
          <p:nvPr>
            <p:ph type="title"/>
          </p:nvPr>
        </p:nvSpPr>
        <p:spPr/>
        <p:txBody>
          <a:bodyPr/>
          <a:lstStyle/>
          <a:p>
            <a:r>
              <a:rPr lang="en-US" dirty="0" smtClean="0"/>
              <a:t>Experimental design</a:t>
            </a:r>
            <a:endParaRPr lang="en-US" dirty="0"/>
          </a:p>
        </p:txBody>
      </p:sp>
    </p:spTree>
    <p:extLst>
      <p:ext uri="{BB962C8B-B14F-4D97-AF65-F5344CB8AC3E}">
        <p14:creationId xmlns:p14="http://schemas.microsoft.com/office/powerpoint/2010/main" val="12784914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318658"/>
          </a:xfrm>
        </p:spPr>
        <p:txBody>
          <a:bodyPr>
            <a:normAutofit fontScale="85000" lnSpcReduction="10000"/>
          </a:bodyPr>
          <a:lstStyle/>
          <a:p>
            <a:r>
              <a:rPr lang="en-US" sz="2400" dirty="0" smtClean="0"/>
              <a:t>Prepare </a:t>
            </a:r>
            <a:r>
              <a:rPr lang="en-US" sz="2400" dirty="0"/>
              <a:t>more samples then you are going to need, i.e. expect some will be of poor quality, or </a:t>
            </a:r>
            <a:r>
              <a:rPr lang="en-US" sz="2400" dirty="0" smtClean="0"/>
              <a:t>outright fail </a:t>
            </a:r>
          </a:p>
          <a:p>
            <a:r>
              <a:rPr lang="en-US" sz="2400" dirty="0" smtClean="0"/>
              <a:t>Preparation </a:t>
            </a:r>
            <a:r>
              <a:rPr lang="en-US" sz="2400" dirty="0"/>
              <a:t>stages should occur across all samples at the same time (or as close as possible) and by the same </a:t>
            </a:r>
            <a:r>
              <a:rPr lang="en-US" sz="2400" dirty="0" smtClean="0"/>
              <a:t>person</a:t>
            </a:r>
          </a:p>
          <a:p>
            <a:r>
              <a:rPr lang="en-US" sz="2400" dirty="0" smtClean="0"/>
              <a:t>Spend </a:t>
            </a:r>
            <a:r>
              <a:rPr lang="en-US" sz="2400" dirty="0"/>
              <a:t>time practicing a new technique to produce the highest quality product you </a:t>
            </a:r>
            <a:r>
              <a:rPr lang="en-US" sz="2400" dirty="0" smtClean="0"/>
              <a:t>can, reliably</a:t>
            </a:r>
          </a:p>
          <a:p>
            <a:r>
              <a:rPr lang="en-US" sz="2400" dirty="0" smtClean="0"/>
              <a:t>Quality should </a:t>
            </a:r>
            <a:r>
              <a:rPr lang="en-US" sz="2400" dirty="0"/>
              <a:t>be established using Fragment analysis traces (pseudo-gel </a:t>
            </a:r>
            <a:r>
              <a:rPr lang="en-US" sz="2400" dirty="0" smtClean="0"/>
              <a:t>images, FOR RNA RIN &gt; 7.0)</a:t>
            </a:r>
          </a:p>
          <a:p>
            <a:r>
              <a:rPr lang="en-US" sz="2400" dirty="0" smtClean="0"/>
              <a:t>DNA</a:t>
            </a:r>
            <a:r>
              <a:rPr lang="en-US" sz="2400" dirty="0"/>
              <a:t>/RNA should not be </a:t>
            </a:r>
            <a:r>
              <a:rPr lang="en-US" sz="2400" dirty="0" smtClean="0"/>
              <a:t>degraded</a:t>
            </a:r>
          </a:p>
          <a:p>
            <a:pPr lvl="1"/>
            <a:r>
              <a:rPr lang="en-US" sz="2200" dirty="0" smtClean="0"/>
              <a:t>260/280 ratios for RNA should be approximately 2.0 and 260/230 should be between 2.0 and 2.2. Values over 1.8 are acceptable</a:t>
            </a:r>
          </a:p>
          <a:p>
            <a:r>
              <a:rPr lang="en-US" sz="2400" dirty="0" smtClean="0"/>
              <a:t>Quantity should be determined with a </a:t>
            </a:r>
            <a:r>
              <a:rPr lang="en-US" sz="2400" dirty="0" err="1" smtClean="0"/>
              <a:t>Fluorometer</a:t>
            </a:r>
            <a:r>
              <a:rPr lang="en-US" sz="2400" dirty="0" smtClean="0"/>
              <a:t>, such as a Qubit.</a:t>
            </a:r>
            <a:endParaRPr lang="en-US" sz="2400" dirty="0"/>
          </a:p>
        </p:txBody>
      </p:sp>
      <p:sp>
        <p:nvSpPr>
          <p:cNvPr id="3" name="Title 2"/>
          <p:cNvSpPr>
            <a:spLocks noGrp="1"/>
          </p:cNvSpPr>
          <p:nvPr>
            <p:ph type="title"/>
          </p:nvPr>
        </p:nvSpPr>
        <p:spPr/>
        <p:txBody>
          <a:bodyPr/>
          <a:lstStyle/>
          <a:p>
            <a:r>
              <a:rPr lang="en-US" dirty="0" smtClean="0"/>
              <a:t>General rules for preparing samples</a:t>
            </a:r>
            <a:endParaRPr lang="en-US" dirty="0"/>
          </a:p>
        </p:txBody>
      </p:sp>
      <p:sp>
        <p:nvSpPr>
          <p:cNvPr id="4" name="Rectangle 3"/>
          <p:cNvSpPr/>
          <p:nvPr/>
        </p:nvSpPr>
        <p:spPr>
          <a:xfrm>
            <a:off x="637552" y="6023225"/>
            <a:ext cx="7910816" cy="529235"/>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FF0000"/>
                </a:solidFill>
              </a:rPr>
              <a:t>BE CONSISTENT ACROSS ALL </a:t>
            </a:r>
            <a:r>
              <a:rPr lang="en-US" sz="3200" dirty="0" smtClean="0">
                <a:solidFill>
                  <a:srgbClr val="FF0000"/>
                </a:solidFill>
              </a:rPr>
              <a:t>SAMPLES!!! </a:t>
            </a:r>
            <a:endParaRPr lang="en-US" sz="3200" dirty="0">
              <a:solidFill>
                <a:srgbClr val="FF0000"/>
              </a:solidFill>
            </a:endParaRPr>
          </a:p>
        </p:txBody>
      </p:sp>
    </p:spTree>
    <p:extLst>
      <p:ext uri="{BB962C8B-B14F-4D97-AF65-F5344CB8AC3E}">
        <p14:creationId xmlns:p14="http://schemas.microsoft.com/office/powerpoint/2010/main" val="20317270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en-US" dirty="0" smtClean="0"/>
              <a:t>Section</a:t>
            </a:r>
            <a:endParaRPr lang="en-US" dirty="0"/>
          </a:p>
        </p:txBody>
      </p:sp>
      <p:sp>
        <p:nvSpPr>
          <p:cNvPr id="4" name="Title 3"/>
          <p:cNvSpPr>
            <a:spLocks noGrp="1"/>
          </p:cNvSpPr>
          <p:nvPr>
            <p:ph type="title"/>
          </p:nvPr>
        </p:nvSpPr>
        <p:spPr/>
        <p:txBody>
          <a:bodyPr/>
          <a:lstStyle/>
          <a:p>
            <a:r>
              <a:rPr lang="en-US" dirty="0" smtClean="0"/>
              <a:t>Bioinformatics IS a Data Science</a:t>
            </a:r>
            <a:endParaRPr lang="en-US" dirty="0"/>
          </a:p>
        </p:txBody>
      </p:sp>
    </p:spTree>
    <p:extLst>
      <p:ext uri="{BB962C8B-B14F-4D97-AF65-F5344CB8AC3E}">
        <p14:creationId xmlns:p14="http://schemas.microsoft.com/office/powerpoint/2010/main" val="13976072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The first and most basic question is how many base pairs of sequence data will I get</a:t>
            </a:r>
            <a:br>
              <a:rPr lang="en-US" dirty="0"/>
            </a:br>
            <a:r>
              <a:rPr lang="en-US" dirty="0"/>
              <a:t>Factors to consider are: </a:t>
            </a:r>
          </a:p>
          <a:p>
            <a:pPr lvl="1"/>
            <a:r>
              <a:rPr lang="en-US" dirty="0"/>
              <a:t>1. Number of reads being </a:t>
            </a:r>
            <a:r>
              <a:rPr lang="en-US" dirty="0" smtClean="0"/>
              <a:t>sequenced</a:t>
            </a:r>
          </a:p>
          <a:p>
            <a:pPr lvl="1"/>
            <a:r>
              <a:rPr lang="en-US" dirty="0" smtClean="0"/>
              <a:t>2</a:t>
            </a:r>
            <a:r>
              <a:rPr lang="en-US" dirty="0"/>
              <a:t>. Read length (if paired consider then as individuals</a:t>
            </a:r>
            <a:r>
              <a:rPr lang="en-US" dirty="0" smtClean="0"/>
              <a:t>)</a:t>
            </a:r>
          </a:p>
          <a:p>
            <a:pPr lvl="1"/>
            <a:r>
              <a:rPr lang="en-US" dirty="0" smtClean="0"/>
              <a:t>3</a:t>
            </a:r>
            <a:r>
              <a:rPr lang="en-US" dirty="0"/>
              <a:t>. Number of samples being </a:t>
            </a:r>
            <a:r>
              <a:rPr lang="en-US" dirty="0" smtClean="0"/>
              <a:t>sequenced</a:t>
            </a:r>
          </a:p>
          <a:p>
            <a:pPr lvl="1"/>
            <a:r>
              <a:rPr lang="en-US" dirty="0" smtClean="0"/>
              <a:t>4</a:t>
            </a:r>
            <a:r>
              <a:rPr lang="en-US" dirty="0"/>
              <a:t>. Expected percentage of usable data </a:t>
            </a:r>
          </a:p>
          <a:p>
            <a:endParaRPr lang="en-US" dirty="0"/>
          </a:p>
          <a:p>
            <a:endParaRPr lang="en-US" dirty="0"/>
          </a:p>
          <a:p>
            <a:endParaRPr lang="en-US" dirty="0" smtClean="0"/>
          </a:p>
          <a:p>
            <a:r>
              <a:rPr lang="en-US" dirty="0" smtClean="0"/>
              <a:t>The </a:t>
            </a:r>
            <a:r>
              <a:rPr lang="en-US" dirty="0"/>
              <a:t>number of reads and read length data are best obtained from the manufacturer’s website (search for specifications) and always use the lower end of the estimate. </a:t>
            </a:r>
          </a:p>
          <a:p>
            <a:endParaRPr lang="en-US" dirty="0"/>
          </a:p>
        </p:txBody>
      </p:sp>
      <p:sp>
        <p:nvSpPr>
          <p:cNvPr id="3" name="Title 2"/>
          <p:cNvSpPr>
            <a:spLocks noGrp="1"/>
          </p:cNvSpPr>
          <p:nvPr>
            <p:ph type="title"/>
          </p:nvPr>
        </p:nvSpPr>
        <p:spPr/>
        <p:txBody>
          <a:bodyPr/>
          <a:lstStyle/>
          <a:p>
            <a:r>
              <a:rPr lang="en-US" dirty="0" smtClean="0"/>
              <a:t>Sequencing Depth</a:t>
            </a:r>
            <a:endParaRPr lang="en-US" dirty="0"/>
          </a:p>
        </p:txBody>
      </p:sp>
      <p:pic>
        <p:nvPicPr>
          <p:cNvPr id="4" name="Picture 3" descr="sequencingdepth.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3000" y="4183647"/>
            <a:ext cx="4318000" cy="723900"/>
          </a:xfrm>
          <a:prstGeom prst="rect">
            <a:avLst/>
          </a:prstGeom>
        </p:spPr>
      </p:pic>
    </p:spTree>
    <p:extLst>
      <p:ext uri="{BB962C8B-B14F-4D97-AF65-F5344CB8AC3E}">
        <p14:creationId xmlns:p14="http://schemas.microsoft.com/office/powerpoint/2010/main" val="9885671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Once you have the number of base pairs per sample you can then determine expected coverage</a:t>
            </a:r>
            <a:br>
              <a:rPr lang="en-US" dirty="0"/>
            </a:br>
            <a:r>
              <a:rPr lang="en-US" dirty="0"/>
              <a:t>Factors to consider are: </a:t>
            </a:r>
          </a:p>
          <a:p>
            <a:pPr lvl="1"/>
            <a:r>
              <a:rPr lang="en-US" dirty="0"/>
              <a:t>1. Length of the genome (in </a:t>
            </a:r>
            <a:r>
              <a:rPr lang="en-US" dirty="0" err="1"/>
              <a:t>bp</a:t>
            </a:r>
            <a:r>
              <a:rPr lang="en-US" dirty="0" smtClean="0"/>
              <a:t>)</a:t>
            </a:r>
          </a:p>
          <a:p>
            <a:pPr lvl="1"/>
            <a:r>
              <a:rPr lang="en-US" dirty="0" smtClean="0"/>
              <a:t>2</a:t>
            </a:r>
            <a:r>
              <a:rPr lang="en-US" dirty="0"/>
              <a:t>. Any extra-genomic sequence, or </a:t>
            </a:r>
            <a:r>
              <a:rPr lang="en-US" dirty="0" smtClean="0"/>
              <a:t>contamination</a:t>
            </a:r>
            <a:endParaRPr lang="en-US" dirty="0"/>
          </a:p>
          <a:p>
            <a:endParaRPr lang="en-US" dirty="0" smtClean="0"/>
          </a:p>
          <a:p>
            <a:endParaRPr lang="en-US" dirty="0"/>
          </a:p>
          <a:p>
            <a:endParaRPr lang="en-US" dirty="0" smtClean="0"/>
          </a:p>
          <a:p>
            <a:endParaRPr lang="en-US" dirty="0"/>
          </a:p>
          <a:p>
            <a:r>
              <a:rPr lang="en-US" dirty="0" smtClean="0">
                <a:solidFill>
                  <a:srgbClr val="FF0000"/>
                </a:solidFill>
              </a:rPr>
              <a:t>Coverage </a:t>
            </a:r>
            <a:r>
              <a:rPr lang="en-US" dirty="0">
                <a:solidFill>
                  <a:srgbClr val="FF0000"/>
                </a:solidFill>
              </a:rPr>
              <a:t>is </a:t>
            </a:r>
            <a:r>
              <a:rPr lang="en-US" dirty="0" smtClean="0">
                <a:solidFill>
                  <a:srgbClr val="FF0000"/>
                </a:solidFill>
              </a:rPr>
              <a:t>determined differently </a:t>
            </a:r>
            <a:r>
              <a:rPr lang="en-US" dirty="0">
                <a:solidFill>
                  <a:srgbClr val="FF0000"/>
                </a:solidFill>
              </a:rPr>
              <a:t>for ”Counting” based experiments (RNAseq, </a:t>
            </a:r>
            <a:r>
              <a:rPr lang="en-US" dirty="0" err="1">
                <a:solidFill>
                  <a:srgbClr val="FF0000"/>
                </a:solidFill>
              </a:rPr>
              <a:t>amplicons</a:t>
            </a:r>
            <a:r>
              <a:rPr lang="en-US" dirty="0">
                <a:solidFill>
                  <a:srgbClr val="FF0000"/>
                </a:solidFill>
              </a:rPr>
              <a:t>) where an </a:t>
            </a:r>
            <a:r>
              <a:rPr lang="en-US" dirty="0" smtClean="0">
                <a:solidFill>
                  <a:srgbClr val="FF0000"/>
                </a:solidFill>
              </a:rPr>
              <a:t>expected number of </a:t>
            </a:r>
            <a:r>
              <a:rPr lang="en-US" dirty="0">
                <a:solidFill>
                  <a:srgbClr val="FF0000"/>
                </a:solidFill>
              </a:rPr>
              <a:t>reads per sample </a:t>
            </a:r>
            <a:r>
              <a:rPr lang="en-US" dirty="0" smtClean="0">
                <a:solidFill>
                  <a:srgbClr val="FF0000"/>
                </a:solidFill>
              </a:rPr>
              <a:t>is typically </a:t>
            </a:r>
            <a:r>
              <a:rPr lang="en-US" dirty="0">
                <a:solidFill>
                  <a:srgbClr val="FF0000"/>
                </a:solidFill>
              </a:rPr>
              <a:t>more suitable. </a:t>
            </a:r>
          </a:p>
          <a:p>
            <a:endParaRPr lang="en-US" dirty="0"/>
          </a:p>
        </p:txBody>
      </p:sp>
      <p:sp>
        <p:nvSpPr>
          <p:cNvPr id="3" name="Title 2"/>
          <p:cNvSpPr>
            <a:spLocks noGrp="1"/>
          </p:cNvSpPr>
          <p:nvPr>
            <p:ph type="title"/>
          </p:nvPr>
        </p:nvSpPr>
        <p:spPr/>
        <p:txBody>
          <a:bodyPr/>
          <a:lstStyle/>
          <a:p>
            <a:r>
              <a:rPr lang="en-US" dirty="0" smtClean="0"/>
              <a:t>Sequencing Coverage</a:t>
            </a:r>
            <a:endParaRPr lang="en-US" dirty="0"/>
          </a:p>
        </p:txBody>
      </p:sp>
      <p:pic>
        <p:nvPicPr>
          <p:cNvPr id="4" name="Picture 3" descr="sequencingcovera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2700" y="3759200"/>
            <a:ext cx="4025900" cy="673100"/>
          </a:xfrm>
          <a:prstGeom prst="rect">
            <a:avLst/>
          </a:prstGeom>
        </p:spPr>
      </p:pic>
    </p:spTree>
    <p:extLst>
      <p:ext uri="{BB962C8B-B14F-4D97-AF65-F5344CB8AC3E}">
        <p14:creationId xmlns:p14="http://schemas.microsoft.com/office/powerpoint/2010/main" val="148001710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400" dirty="0" smtClean="0"/>
              <a:t>Taxonomic Identification</a:t>
            </a:r>
          </a:p>
          <a:p>
            <a:pPr lvl="1"/>
            <a:r>
              <a:rPr lang="en-US" sz="2400" dirty="0" smtClean="0"/>
              <a:t>Amplicon based (e.g. 16s variable regions)</a:t>
            </a:r>
          </a:p>
          <a:p>
            <a:pPr lvl="1"/>
            <a:r>
              <a:rPr lang="en-US" sz="2400" dirty="0" smtClean="0"/>
              <a:t>Shotgun </a:t>
            </a:r>
            <a:r>
              <a:rPr lang="en-US" sz="2400" dirty="0" err="1" smtClean="0"/>
              <a:t>Metagenomics</a:t>
            </a:r>
            <a:endParaRPr lang="en-US" sz="2400" dirty="0" smtClean="0"/>
          </a:p>
          <a:p>
            <a:r>
              <a:rPr lang="en-US" sz="2400" dirty="0" smtClean="0"/>
              <a:t>Functional Characterization</a:t>
            </a:r>
          </a:p>
          <a:p>
            <a:pPr lvl="1"/>
            <a:r>
              <a:rPr lang="en-US" sz="2400" dirty="0" smtClean="0"/>
              <a:t>Shotgun </a:t>
            </a:r>
            <a:r>
              <a:rPr lang="en-US" sz="2400" dirty="0" err="1" smtClean="0"/>
              <a:t>Metagenomics</a:t>
            </a:r>
            <a:endParaRPr lang="en-US" sz="2400" dirty="0" smtClean="0"/>
          </a:p>
          <a:p>
            <a:pPr lvl="1"/>
            <a:r>
              <a:rPr lang="en-US" sz="2400" dirty="0" smtClean="0"/>
              <a:t>Shotgun </a:t>
            </a:r>
            <a:r>
              <a:rPr lang="en-US" sz="2400" dirty="0" err="1" smtClean="0"/>
              <a:t>Metatranscriptomics</a:t>
            </a:r>
            <a:r>
              <a:rPr lang="en-US" sz="2400" dirty="0" smtClean="0"/>
              <a:t> (active)</a:t>
            </a:r>
          </a:p>
          <a:p>
            <a:r>
              <a:rPr lang="en-US" sz="2400" dirty="0" smtClean="0"/>
              <a:t>Genome Assembly, Function and Variation</a:t>
            </a:r>
          </a:p>
          <a:p>
            <a:pPr lvl="1"/>
            <a:r>
              <a:rPr lang="en-US" sz="2400" dirty="0" smtClean="0"/>
              <a:t>Shotgun </a:t>
            </a:r>
            <a:r>
              <a:rPr lang="en-US" sz="2400" dirty="0" err="1" smtClean="0"/>
              <a:t>Metagenomics</a:t>
            </a:r>
            <a:endParaRPr lang="en-US" sz="2400" dirty="0" smtClean="0"/>
          </a:p>
          <a:p>
            <a:pPr lvl="1"/>
            <a:r>
              <a:rPr lang="en-US" sz="2400" dirty="0" smtClean="0"/>
              <a:t>Shotgun </a:t>
            </a:r>
            <a:r>
              <a:rPr lang="en-US" sz="2400" dirty="0" err="1" smtClean="0"/>
              <a:t>Metatranscriptomics</a:t>
            </a:r>
            <a:endParaRPr lang="en-US" sz="2400" dirty="0"/>
          </a:p>
        </p:txBody>
      </p:sp>
      <p:sp>
        <p:nvSpPr>
          <p:cNvPr id="3" name="Title 2"/>
          <p:cNvSpPr>
            <a:spLocks noGrp="1"/>
          </p:cNvSpPr>
          <p:nvPr>
            <p:ph type="title"/>
          </p:nvPr>
        </p:nvSpPr>
        <p:spPr/>
        <p:txBody>
          <a:bodyPr/>
          <a:lstStyle/>
          <a:p>
            <a:r>
              <a:rPr lang="en-US" dirty="0" smtClean="0"/>
              <a:t>MG Sequencing Designs</a:t>
            </a:r>
            <a:endParaRPr lang="en-US" dirty="0"/>
          </a:p>
        </p:txBody>
      </p:sp>
    </p:spTree>
    <p:extLst>
      <p:ext uri="{BB962C8B-B14F-4D97-AF65-F5344CB8AC3E}">
        <p14:creationId xmlns:p14="http://schemas.microsoft.com/office/powerpoint/2010/main" val="58041338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2473788"/>
          </a:xfrm>
        </p:spPr>
        <p:txBody>
          <a:bodyPr>
            <a:normAutofit/>
          </a:bodyPr>
          <a:lstStyle/>
          <a:p>
            <a:pPr marL="45720" indent="0">
              <a:buNone/>
            </a:pPr>
            <a:r>
              <a:rPr lang="en-US" dirty="0" smtClean="0"/>
              <a:t>Considerations (when a literature search turns up nothing)</a:t>
            </a:r>
          </a:p>
          <a:p>
            <a:r>
              <a:rPr lang="en-US" dirty="0" smtClean="0"/>
              <a:t>Proportion that is host (non-microbial genomic content)</a:t>
            </a:r>
          </a:p>
          <a:p>
            <a:r>
              <a:rPr lang="en-US" dirty="0" smtClean="0"/>
              <a:t>Proportion that is microbial (genomic content of interest)</a:t>
            </a:r>
          </a:p>
          <a:p>
            <a:pPr lvl="1"/>
            <a:r>
              <a:rPr lang="en-US" dirty="0" smtClean="0"/>
              <a:t>Number of species</a:t>
            </a:r>
          </a:p>
          <a:p>
            <a:pPr lvl="1"/>
            <a:r>
              <a:rPr lang="en-US" dirty="0" smtClean="0"/>
              <a:t>Genome size of each species</a:t>
            </a:r>
          </a:p>
          <a:p>
            <a:pPr lvl="1"/>
            <a:r>
              <a:rPr lang="en-US" dirty="0" smtClean="0"/>
              <a:t>Relative abundance of each species</a:t>
            </a:r>
            <a:endParaRPr lang="en-US" dirty="0"/>
          </a:p>
          <a:p>
            <a:pPr marL="365760" lvl="1" indent="0">
              <a:buNone/>
            </a:pPr>
            <a:endParaRPr lang="en-US" dirty="0"/>
          </a:p>
        </p:txBody>
      </p:sp>
      <p:sp>
        <p:nvSpPr>
          <p:cNvPr id="3" name="Title 2"/>
          <p:cNvSpPr>
            <a:spLocks noGrp="1"/>
          </p:cNvSpPr>
          <p:nvPr>
            <p:ph type="title"/>
          </p:nvPr>
        </p:nvSpPr>
        <p:spPr/>
        <p:txBody>
          <a:bodyPr/>
          <a:lstStyle/>
          <a:p>
            <a:r>
              <a:rPr lang="en-US" dirty="0" smtClean="0"/>
              <a:t>Proposal Stage</a:t>
            </a:r>
            <a:endParaRPr lang="en-US" dirty="0"/>
          </a:p>
        </p:txBody>
      </p:sp>
      <p:sp>
        <p:nvSpPr>
          <p:cNvPr id="6" name="TextBox 5"/>
          <p:cNvSpPr txBox="1"/>
          <p:nvPr/>
        </p:nvSpPr>
        <p:spPr>
          <a:xfrm>
            <a:off x="707371" y="5408414"/>
            <a:ext cx="1385906" cy="461665"/>
          </a:xfrm>
          <a:prstGeom prst="rect">
            <a:avLst/>
          </a:prstGeom>
          <a:noFill/>
        </p:spPr>
        <p:txBody>
          <a:bodyPr wrap="square" rtlCol="0">
            <a:spAutoFit/>
          </a:bodyPr>
          <a:lstStyle/>
          <a:p>
            <a:r>
              <a:rPr lang="en-US" smtClean="0"/>
              <a:t>#</a:t>
            </a:r>
            <a:r>
              <a:rPr lang="en-US" sz="2400" smtClean="0"/>
              <a:t>Reads</a:t>
            </a:r>
            <a:endParaRPr lang="en-US"/>
          </a:p>
        </p:txBody>
      </p:sp>
      <p:sp>
        <p:nvSpPr>
          <p:cNvPr id="7" name="TextBox 6"/>
          <p:cNvSpPr txBox="1"/>
          <p:nvPr/>
        </p:nvSpPr>
        <p:spPr>
          <a:xfrm>
            <a:off x="3823501" y="5143286"/>
            <a:ext cx="1178874" cy="369332"/>
          </a:xfrm>
          <a:prstGeom prst="rect">
            <a:avLst/>
          </a:prstGeom>
          <a:noFill/>
        </p:spPr>
        <p:txBody>
          <a:bodyPr wrap="square" rtlCol="0">
            <a:spAutoFit/>
          </a:bodyPr>
          <a:lstStyle/>
          <a:p>
            <a:r>
              <a:rPr lang="en-US" dirty="0" smtClean="0"/>
              <a:t>Coverage</a:t>
            </a:r>
            <a:endParaRPr lang="en-US" dirty="0"/>
          </a:p>
        </p:txBody>
      </p:sp>
      <p:sp>
        <p:nvSpPr>
          <p:cNvPr id="8" name="TextBox 7"/>
          <p:cNvSpPr txBox="1"/>
          <p:nvPr/>
        </p:nvSpPr>
        <p:spPr>
          <a:xfrm>
            <a:off x="5563098" y="5131415"/>
            <a:ext cx="2507232" cy="369332"/>
          </a:xfrm>
          <a:prstGeom prst="rect">
            <a:avLst/>
          </a:prstGeom>
          <a:noFill/>
        </p:spPr>
        <p:txBody>
          <a:bodyPr wrap="square" rtlCol="0">
            <a:spAutoFit/>
          </a:bodyPr>
          <a:lstStyle/>
          <a:p>
            <a:r>
              <a:rPr lang="en-US" smtClean="0"/>
              <a:t>Average_Genome_Size</a:t>
            </a:r>
            <a:endParaRPr lang="en-US" dirty="0"/>
          </a:p>
        </p:txBody>
      </p:sp>
      <p:sp>
        <p:nvSpPr>
          <p:cNvPr id="12" name="TextBox 11"/>
          <p:cNvSpPr txBox="1"/>
          <p:nvPr/>
        </p:nvSpPr>
        <p:spPr>
          <a:xfrm>
            <a:off x="2093277" y="5316081"/>
            <a:ext cx="512957" cy="646331"/>
          </a:xfrm>
          <a:prstGeom prst="rect">
            <a:avLst/>
          </a:prstGeom>
          <a:noFill/>
        </p:spPr>
        <p:txBody>
          <a:bodyPr wrap="square" rtlCol="0">
            <a:spAutoFit/>
          </a:bodyPr>
          <a:lstStyle/>
          <a:p>
            <a:r>
              <a:rPr lang="en-US" sz="3600" dirty="0" smtClean="0"/>
              <a:t>=</a:t>
            </a:r>
            <a:endParaRPr lang="en-US" dirty="0"/>
          </a:p>
        </p:txBody>
      </p:sp>
      <p:sp>
        <p:nvSpPr>
          <p:cNvPr id="13" name="TextBox 12"/>
          <p:cNvSpPr txBox="1"/>
          <p:nvPr/>
        </p:nvSpPr>
        <p:spPr>
          <a:xfrm flipV="1">
            <a:off x="6831186" y="5624813"/>
            <a:ext cx="490653" cy="646331"/>
          </a:xfrm>
          <a:prstGeom prst="rect">
            <a:avLst/>
          </a:prstGeom>
          <a:noFill/>
        </p:spPr>
        <p:txBody>
          <a:bodyPr wrap="square" rtlCol="0">
            <a:spAutoFit/>
          </a:bodyPr>
          <a:lstStyle/>
          <a:p>
            <a:r>
              <a:rPr lang="en-US" sz="3600" dirty="0" smtClean="0"/>
              <a:t>*</a:t>
            </a:r>
            <a:endParaRPr lang="en-US" dirty="0"/>
          </a:p>
        </p:txBody>
      </p:sp>
      <p:cxnSp>
        <p:nvCxnSpPr>
          <p:cNvPr id="15" name="Straight Connector 14"/>
          <p:cNvCxnSpPr/>
          <p:nvPr/>
        </p:nvCxnSpPr>
        <p:spPr>
          <a:xfrm flipV="1">
            <a:off x="2931413" y="5627375"/>
            <a:ext cx="5478340" cy="32612"/>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888385" y="5799449"/>
            <a:ext cx="702310" cy="369332"/>
          </a:xfrm>
          <a:prstGeom prst="rect">
            <a:avLst/>
          </a:prstGeom>
          <a:noFill/>
        </p:spPr>
        <p:txBody>
          <a:bodyPr wrap="square" rtlCol="0">
            <a:spAutoFit/>
          </a:bodyPr>
          <a:lstStyle/>
          <a:p>
            <a:r>
              <a:rPr lang="en-US" smtClean="0"/>
              <a:t>0.8</a:t>
            </a:r>
            <a:endParaRPr lang="en-US"/>
          </a:p>
        </p:txBody>
      </p:sp>
      <p:sp>
        <p:nvSpPr>
          <p:cNvPr id="17" name="TextBox 16"/>
          <p:cNvSpPr txBox="1"/>
          <p:nvPr/>
        </p:nvSpPr>
        <p:spPr>
          <a:xfrm flipV="1">
            <a:off x="3380617" y="5639246"/>
            <a:ext cx="490653" cy="646331"/>
          </a:xfrm>
          <a:prstGeom prst="rect">
            <a:avLst/>
          </a:prstGeom>
          <a:noFill/>
        </p:spPr>
        <p:txBody>
          <a:bodyPr wrap="square" rtlCol="0">
            <a:spAutoFit/>
          </a:bodyPr>
          <a:lstStyle/>
          <a:p>
            <a:r>
              <a:rPr lang="en-US" sz="3600" smtClean="0"/>
              <a:t>*</a:t>
            </a:r>
            <a:endParaRPr lang="en-US" dirty="0"/>
          </a:p>
        </p:txBody>
      </p:sp>
      <p:sp>
        <p:nvSpPr>
          <p:cNvPr id="19" name="TextBox 18"/>
          <p:cNvSpPr txBox="1"/>
          <p:nvPr/>
        </p:nvSpPr>
        <p:spPr>
          <a:xfrm>
            <a:off x="3871270" y="5799449"/>
            <a:ext cx="1178874" cy="369332"/>
          </a:xfrm>
          <a:prstGeom prst="rect">
            <a:avLst/>
          </a:prstGeom>
          <a:noFill/>
        </p:spPr>
        <p:txBody>
          <a:bodyPr wrap="square" rtlCol="0">
            <a:spAutoFit/>
          </a:bodyPr>
          <a:lstStyle/>
          <a:p>
            <a:r>
              <a:rPr lang="en-US" dirty="0" err="1" smtClean="0"/>
              <a:t>Read_Len</a:t>
            </a:r>
            <a:endParaRPr lang="en-US" dirty="0"/>
          </a:p>
        </p:txBody>
      </p:sp>
      <p:sp>
        <p:nvSpPr>
          <p:cNvPr id="20" name="TextBox 19"/>
          <p:cNvSpPr txBox="1"/>
          <p:nvPr/>
        </p:nvSpPr>
        <p:spPr>
          <a:xfrm>
            <a:off x="5330719" y="5800047"/>
            <a:ext cx="1727650" cy="369332"/>
          </a:xfrm>
          <a:prstGeom prst="rect">
            <a:avLst/>
          </a:prstGeom>
          <a:noFill/>
        </p:spPr>
        <p:txBody>
          <a:bodyPr wrap="square" rtlCol="0">
            <a:spAutoFit/>
          </a:bodyPr>
          <a:lstStyle/>
          <a:p>
            <a:r>
              <a:rPr lang="en-US" smtClean="0"/>
              <a:t>Dillution_factor</a:t>
            </a:r>
            <a:endParaRPr lang="en-US" dirty="0"/>
          </a:p>
        </p:txBody>
      </p:sp>
      <p:sp>
        <p:nvSpPr>
          <p:cNvPr id="22" name="TextBox 21"/>
          <p:cNvSpPr txBox="1"/>
          <p:nvPr/>
        </p:nvSpPr>
        <p:spPr>
          <a:xfrm flipV="1">
            <a:off x="4939638" y="5639245"/>
            <a:ext cx="490653" cy="646331"/>
          </a:xfrm>
          <a:prstGeom prst="rect">
            <a:avLst/>
          </a:prstGeom>
          <a:noFill/>
        </p:spPr>
        <p:txBody>
          <a:bodyPr wrap="square" rtlCol="0">
            <a:spAutoFit/>
          </a:bodyPr>
          <a:lstStyle/>
          <a:p>
            <a:r>
              <a:rPr lang="en-US" sz="3600" dirty="0" smtClean="0"/>
              <a:t>*</a:t>
            </a:r>
            <a:endParaRPr lang="en-US" dirty="0"/>
          </a:p>
        </p:txBody>
      </p:sp>
      <p:sp>
        <p:nvSpPr>
          <p:cNvPr id="25" name="TextBox 24"/>
          <p:cNvSpPr txBox="1"/>
          <p:nvPr/>
        </p:nvSpPr>
        <p:spPr>
          <a:xfrm>
            <a:off x="7232397" y="5799449"/>
            <a:ext cx="1490337" cy="369332"/>
          </a:xfrm>
          <a:prstGeom prst="rect">
            <a:avLst/>
          </a:prstGeom>
          <a:noFill/>
        </p:spPr>
        <p:txBody>
          <a:bodyPr wrap="square" rtlCol="0">
            <a:spAutoFit/>
          </a:bodyPr>
          <a:lstStyle/>
          <a:p>
            <a:r>
              <a:rPr lang="en-US" smtClean="0"/>
              <a:t>1-Host_prop</a:t>
            </a:r>
          </a:p>
        </p:txBody>
      </p:sp>
      <p:sp>
        <p:nvSpPr>
          <p:cNvPr id="27" name="TextBox 26"/>
          <p:cNvSpPr txBox="1"/>
          <p:nvPr/>
        </p:nvSpPr>
        <p:spPr>
          <a:xfrm flipV="1">
            <a:off x="4897124" y="4967362"/>
            <a:ext cx="490653" cy="646331"/>
          </a:xfrm>
          <a:prstGeom prst="rect">
            <a:avLst/>
          </a:prstGeom>
          <a:noFill/>
        </p:spPr>
        <p:txBody>
          <a:bodyPr wrap="square" rtlCol="0">
            <a:spAutoFit/>
          </a:bodyPr>
          <a:lstStyle/>
          <a:p>
            <a:r>
              <a:rPr lang="en-US" sz="3600" dirty="0" smtClean="0"/>
              <a:t>*</a:t>
            </a:r>
            <a:endParaRPr lang="en-US" dirty="0"/>
          </a:p>
        </p:txBody>
      </p:sp>
      <p:sp>
        <p:nvSpPr>
          <p:cNvPr id="33" name="TextBox 32"/>
          <p:cNvSpPr txBox="1"/>
          <p:nvPr/>
        </p:nvSpPr>
        <p:spPr>
          <a:xfrm>
            <a:off x="280177" y="4561075"/>
            <a:ext cx="8565868" cy="461665"/>
          </a:xfrm>
          <a:prstGeom prst="rect">
            <a:avLst/>
          </a:prstGeom>
          <a:noFill/>
        </p:spPr>
        <p:txBody>
          <a:bodyPr wrap="square" rtlCol="0">
            <a:spAutoFit/>
          </a:bodyPr>
          <a:lstStyle/>
          <a:p>
            <a:pPr algn="ctr"/>
            <a:r>
              <a:rPr lang="en-US" sz="2400" b="1" dirty="0" smtClean="0"/>
              <a:t>The back of the envelope calculation</a:t>
            </a:r>
            <a:endParaRPr lang="en-US" sz="2400" b="1" dirty="0"/>
          </a:p>
        </p:txBody>
      </p:sp>
    </p:spTree>
    <p:extLst>
      <p:ext uri="{BB962C8B-B14F-4D97-AF65-F5344CB8AC3E}">
        <p14:creationId xmlns:p14="http://schemas.microsoft.com/office/powerpoint/2010/main" val="11370874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36396" y="5265158"/>
            <a:ext cx="8407893" cy="1403270"/>
          </a:xfrm>
        </p:spPr>
        <p:txBody>
          <a:bodyPr/>
          <a:lstStyle/>
          <a:p>
            <a:pPr marL="45720" indent="0">
              <a:buNone/>
            </a:pPr>
            <a:r>
              <a:rPr lang="en-US" dirty="0"/>
              <a:t>Miller CS, Baker BJ, Thomas BC, Singer SW, </a:t>
            </a:r>
            <a:r>
              <a:rPr lang="en-US" dirty="0" err="1"/>
              <a:t>Banfield</a:t>
            </a:r>
            <a:r>
              <a:rPr lang="en-US" dirty="0"/>
              <a:t> JF (2011) EMIRGE: reconstruction of full-length ribosomal genes from microbial community short read sequencing data. Genome biology 12: R44 doi:10.1186/gb-2011-12-5-r44.</a:t>
            </a:r>
            <a:endParaRPr lang="en-US" dirty="0" smtClean="0"/>
          </a:p>
        </p:txBody>
      </p:sp>
      <p:sp>
        <p:nvSpPr>
          <p:cNvPr id="3" name="Title 2"/>
          <p:cNvSpPr>
            <a:spLocks noGrp="1"/>
          </p:cNvSpPr>
          <p:nvPr>
            <p:ph type="title"/>
          </p:nvPr>
        </p:nvSpPr>
        <p:spPr/>
        <p:txBody>
          <a:bodyPr/>
          <a:lstStyle/>
          <a:p>
            <a:r>
              <a:rPr lang="en-US" dirty="0" smtClean="0"/>
              <a:t>Rarefaction curves</a:t>
            </a:r>
            <a:endParaRPr lang="en-US" dirty="0"/>
          </a:p>
        </p:txBody>
      </p:sp>
      <p:pic>
        <p:nvPicPr>
          <p:cNvPr id="4" name="Picture 3"/>
          <p:cNvPicPr>
            <a:picLocks noChangeAspect="1"/>
          </p:cNvPicPr>
          <p:nvPr/>
        </p:nvPicPr>
        <p:blipFill>
          <a:blip r:embed="rId2"/>
          <a:stretch>
            <a:fillRect/>
          </a:stretch>
        </p:blipFill>
        <p:spPr>
          <a:xfrm>
            <a:off x="4571631" y="1677509"/>
            <a:ext cx="4190630" cy="3558423"/>
          </a:xfrm>
          <a:prstGeom prst="rect">
            <a:avLst/>
          </a:prstGeom>
        </p:spPr>
      </p:pic>
      <p:sp>
        <p:nvSpPr>
          <p:cNvPr id="5" name="TextBox 4"/>
          <p:cNvSpPr txBox="1"/>
          <p:nvPr/>
        </p:nvSpPr>
        <p:spPr>
          <a:xfrm>
            <a:off x="358699" y="2955454"/>
            <a:ext cx="4190630" cy="1569660"/>
          </a:xfrm>
          <a:prstGeom prst="rect">
            <a:avLst/>
          </a:prstGeom>
          <a:noFill/>
        </p:spPr>
        <p:txBody>
          <a:bodyPr wrap="square" rtlCol="0">
            <a:spAutoFit/>
          </a:bodyPr>
          <a:lstStyle/>
          <a:p>
            <a:pPr algn="just"/>
            <a:r>
              <a:rPr lang="en-US" sz="2400" dirty="0" smtClean="0"/>
              <a:t>Plot rarefactions curves of Amplicons, or reconstituted 16S sequence to determine if saturation is achieved</a:t>
            </a:r>
            <a:endParaRPr lang="en-US" sz="2400" dirty="0"/>
          </a:p>
        </p:txBody>
      </p:sp>
    </p:spTree>
    <p:extLst>
      <p:ext uri="{BB962C8B-B14F-4D97-AF65-F5344CB8AC3E}">
        <p14:creationId xmlns:p14="http://schemas.microsoft.com/office/powerpoint/2010/main" val="57166304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721852" y="1784196"/>
            <a:ext cx="7699555" cy="3142098"/>
          </a:xfrm>
        </p:spPr>
      </p:pic>
      <p:sp>
        <p:nvSpPr>
          <p:cNvPr id="3" name="Title 2"/>
          <p:cNvSpPr>
            <a:spLocks noGrp="1"/>
          </p:cNvSpPr>
          <p:nvPr>
            <p:ph type="title"/>
          </p:nvPr>
        </p:nvSpPr>
        <p:spPr/>
        <p:txBody>
          <a:bodyPr/>
          <a:lstStyle/>
          <a:p>
            <a:r>
              <a:rPr lang="en-US" dirty="0" err="1" smtClean="0"/>
              <a:t>Metagenomics</a:t>
            </a:r>
            <a:r>
              <a:rPr lang="en-US" dirty="0" smtClean="0"/>
              <a:t> assembly</a:t>
            </a:r>
            <a:endParaRPr lang="en-US" dirty="0"/>
          </a:p>
        </p:txBody>
      </p:sp>
      <p:sp>
        <p:nvSpPr>
          <p:cNvPr id="6" name="TextBox 5"/>
          <p:cNvSpPr txBox="1"/>
          <p:nvPr/>
        </p:nvSpPr>
        <p:spPr>
          <a:xfrm>
            <a:off x="721851" y="5307980"/>
            <a:ext cx="7699555" cy="1200329"/>
          </a:xfrm>
          <a:prstGeom prst="rect">
            <a:avLst/>
          </a:prstGeom>
          <a:noFill/>
        </p:spPr>
        <p:txBody>
          <a:bodyPr wrap="square" rtlCol="0">
            <a:spAutoFit/>
          </a:bodyPr>
          <a:lstStyle/>
          <a:p>
            <a:r>
              <a:rPr lang="en-US" sz="2400" dirty="0" smtClean="0"/>
              <a:t>To determine if you’ve sequenced ‘enough’ to re-assemble ‘most’ of the community member’s genetic content, look to what is left over - proportionally</a:t>
            </a:r>
            <a:endParaRPr lang="en-US" sz="2400" dirty="0"/>
          </a:p>
        </p:txBody>
      </p:sp>
    </p:spTree>
    <p:extLst>
      <p:ext uri="{BB962C8B-B14F-4D97-AF65-F5344CB8AC3E}">
        <p14:creationId xmlns:p14="http://schemas.microsoft.com/office/powerpoint/2010/main" val="9889340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Experience and/or </a:t>
            </a:r>
            <a:r>
              <a:rPr lang="en-US" dirty="0"/>
              <a:t>l</a:t>
            </a:r>
            <a:r>
              <a:rPr lang="en-US" dirty="0" smtClean="0"/>
              <a:t>iterature searches (other peoples experiences) will provide the best justification for estimates on needed depth.</a:t>
            </a:r>
          </a:p>
          <a:p>
            <a:r>
              <a:rPr lang="en-US" dirty="0" smtClean="0"/>
              <a:t>Don’t forget about ‘contamination’ can often be a large source of reads.</a:t>
            </a:r>
          </a:p>
          <a:p>
            <a:r>
              <a:rPr lang="en-US" dirty="0" smtClean="0"/>
              <a:t>‘Longer’ reads are better than short reads, especially for assembly.</a:t>
            </a:r>
          </a:p>
          <a:p>
            <a:r>
              <a:rPr lang="en-US" dirty="0" smtClean="0"/>
              <a:t>Libraries can be sequenced again, so do a pilot, estimate ‘contamination’, compute rarefaction/16s coverage then sequence more accordingly.</a:t>
            </a:r>
          </a:p>
        </p:txBody>
      </p:sp>
      <p:sp>
        <p:nvSpPr>
          <p:cNvPr id="4" name="Title 3"/>
          <p:cNvSpPr>
            <a:spLocks noGrp="1"/>
          </p:cNvSpPr>
          <p:nvPr>
            <p:ph type="title"/>
          </p:nvPr>
        </p:nvSpPr>
        <p:spPr/>
        <p:txBody>
          <a:bodyPr/>
          <a:lstStyle/>
          <a:p>
            <a:r>
              <a:rPr lang="en-US" dirty="0" smtClean="0"/>
              <a:t>Take </a:t>
            </a:r>
            <a:r>
              <a:rPr lang="en-US" dirty="0" err="1" smtClean="0"/>
              <a:t>HOmes</a:t>
            </a:r>
            <a:endParaRPr lang="en-US" dirty="0"/>
          </a:p>
        </p:txBody>
      </p:sp>
    </p:spTree>
    <p:extLst>
      <p:ext uri="{BB962C8B-B14F-4D97-AF65-F5344CB8AC3E}">
        <p14:creationId xmlns:p14="http://schemas.microsoft.com/office/powerpoint/2010/main" val="209666593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dirty="0" smtClean="0"/>
              <a:t>Given</a:t>
            </a:r>
          </a:p>
          <a:p>
            <a:pPr lvl="1"/>
            <a:r>
              <a:rPr lang="en-US" dirty="0" smtClean="0"/>
              <a:t>Read length = 200</a:t>
            </a:r>
          </a:p>
          <a:p>
            <a:pPr lvl="1"/>
            <a:r>
              <a:rPr lang="en-US" dirty="0" smtClean="0"/>
              <a:t>Desired coverage = 30</a:t>
            </a:r>
          </a:p>
          <a:p>
            <a:pPr lvl="1"/>
            <a:r>
              <a:rPr lang="en-US" dirty="0" smtClean="0"/>
              <a:t>Average genome size = 5Mb</a:t>
            </a:r>
          </a:p>
          <a:p>
            <a:pPr lvl="1"/>
            <a:r>
              <a:rPr lang="en-US" dirty="0" smtClean="0"/>
              <a:t>Host = 95%</a:t>
            </a:r>
          </a:p>
          <a:p>
            <a:pPr lvl="1"/>
            <a:r>
              <a:rPr lang="en-US" dirty="0" smtClean="0"/>
              <a:t>Dilution factor = 1%</a:t>
            </a:r>
          </a:p>
          <a:p>
            <a:r>
              <a:rPr lang="en-US" dirty="0" smtClean="0"/>
              <a:t>How many reads do you need per samples?</a:t>
            </a:r>
            <a:endParaRPr lang="en-US" dirty="0"/>
          </a:p>
        </p:txBody>
      </p:sp>
      <p:sp>
        <p:nvSpPr>
          <p:cNvPr id="8" name="Text Placeholder 7"/>
          <p:cNvSpPr>
            <a:spLocks noGrp="1"/>
          </p:cNvSpPr>
          <p:nvPr>
            <p:ph type="body" sz="half" idx="2"/>
          </p:nvPr>
        </p:nvSpPr>
        <p:spPr/>
        <p:txBody>
          <a:bodyPr/>
          <a:lstStyle/>
          <a:p>
            <a:r>
              <a:rPr lang="en-US" dirty="0" smtClean="0"/>
              <a:t>Depth of coverage</a:t>
            </a:r>
            <a:endParaRPr lang="en-US" dirty="0"/>
          </a:p>
        </p:txBody>
      </p:sp>
      <p:sp>
        <p:nvSpPr>
          <p:cNvPr id="6" name="Title 5"/>
          <p:cNvSpPr>
            <a:spLocks noGrp="1"/>
          </p:cNvSpPr>
          <p:nvPr>
            <p:ph type="title"/>
          </p:nvPr>
        </p:nvSpPr>
        <p:spPr/>
        <p:txBody>
          <a:bodyPr/>
          <a:lstStyle/>
          <a:p>
            <a:r>
              <a:rPr lang="en-US" sz="1800" dirty="0" smtClean="0"/>
              <a:t>HOMEWORK</a:t>
            </a:r>
            <a:endParaRPr lang="en-US" sz="1800" dirty="0"/>
          </a:p>
        </p:txBody>
      </p:sp>
    </p:spTree>
    <p:extLst>
      <p:ext uri="{BB962C8B-B14F-4D97-AF65-F5344CB8AC3E}">
        <p14:creationId xmlns:p14="http://schemas.microsoft.com/office/powerpoint/2010/main" val="175734895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US" dirty="0" smtClean="0"/>
              <a:t>DNA/RNA extraction QA/QC (</a:t>
            </a:r>
            <a:r>
              <a:rPr lang="en-US" dirty="0" err="1" smtClean="0"/>
              <a:t>Bioanalyzer</a:t>
            </a:r>
            <a:r>
              <a:rPr lang="en-US" dirty="0" smtClean="0"/>
              <a:t>/Gels)</a:t>
            </a:r>
          </a:p>
          <a:p>
            <a:r>
              <a:rPr lang="en-US" dirty="0" err="1" smtClean="0"/>
              <a:t>Metatranscriptomes</a:t>
            </a:r>
            <a:r>
              <a:rPr lang="en-US" dirty="0" smtClean="0"/>
              <a:t>: Enrichment of RNA of interest and RNA </a:t>
            </a:r>
            <a:r>
              <a:rPr lang="en-US" dirty="0"/>
              <a:t>l</a:t>
            </a:r>
            <a:r>
              <a:rPr lang="en-US" dirty="0" smtClean="0"/>
              <a:t>ibrary preparation</a:t>
            </a:r>
          </a:p>
          <a:p>
            <a:pPr lvl="1"/>
            <a:r>
              <a:rPr lang="en-US" dirty="0" smtClean="0"/>
              <a:t>Library QA/QC (</a:t>
            </a:r>
            <a:r>
              <a:rPr lang="en-US" dirty="0" err="1" smtClean="0"/>
              <a:t>Bioanalyzer</a:t>
            </a:r>
            <a:r>
              <a:rPr lang="en-US" dirty="0" smtClean="0"/>
              <a:t> and Qubit)</a:t>
            </a:r>
          </a:p>
          <a:p>
            <a:pPr lvl="1"/>
            <a:r>
              <a:rPr lang="en-US" dirty="0" smtClean="0"/>
              <a:t>Pooling ($10/library)</a:t>
            </a:r>
          </a:p>
          <a:p>
            <a:r>
              <a:rPr lang="en-US" dirty="0" err="1" smtClean="0"/>
              <a:t>Metagenomes</a:t>
            </a:r>
            <a:r>
              <a:rPr lang="en-US" dirty="0" smtClean="0"/>
              <a:t>: DNA library preparation</a:t>
            </a:r>
          </a:p>
          <a:p>
            <a:pPr lvl="1"/>
            <a:r>
              <a:rPr lang="en-US" dirty="0"/>
              <a:t>Library QA/QC (</a:t>
            </a:r>
            <a:r>
              <a:rPr lang="en-US" dirty="0" err="1"/>
              <a:t>Bioanalyzer</a:t>
            </a:r>
            <a:r>
              <a:rPr lang="en-US" dirty="0"/>
              <a:t> and </a:t>
            </a:r>
            <a:r>
              <a:rPr lang="en-US" dirty="0" err="1"/>
              <a:t>Qubit</a:t>
            </a:r>
            <a:r>
              <a:rPr lang="en-US" dirty="0"/>
              <a:t>)</a:t>
            </a:r>
          </a:p>
          <a:p>
            <a:pPr lvl="1"/>
            <a:r>
              <a:rPr lang="en-US" dirty="0"/>
              <a:t>Pooling ($10/library</a:t>
            </a:r>
            <a:r>
              <a:rPr lang="en-US" dirty="0" smtClean="0"/>
              <a:t>)</a:t>
            </a:r>
          </a:p>
          <a:p>
            <a:r>
              <a:rPr lang="en-US" dirty="0" smtClean="0"/>
              <a:t>Community Profiling: PCR reactions</a:t>
            </a:r>
          </a:p>
          <a:p>
            <a:pPr lvl="1"/>
            <a:r>
              <a:rPr lang="en-US" dirty="0"/>
              <a:t>Library QA/QC (</a:t>
            </a:r>
            <a:r>
              <a:rPr lang="en-US" dirty="0" err="1"/>
              <a:t>Bioanalyzer</a:t>
            </a:r>
            <a:r>
              <a:rPr lang="en-US" dirty="0"/>
              <a:t> and </a:t>
            </a:r>
            <a:r>
              <a:rPr lang="en-US" dirty="0" err="1" smtClean="0"/>
              <a:t>Qubit</a:t>
            </a:r>
            <a:r>
              <a:rPr lang="en-US" dirty="0" smtClean="0"/>
              <a:t>/</a:t>
            </a:r>
            <a:r>
              <a:rPr lang="en-US" dirty="0" err="1" smtClean="0"/>
              <a:t>microplate</a:t>
            </a:r>
            <a:r>
              <a:rPr lang="en-US" dirty="0" smtClean="0"/>
              <a:t> reader)</a:t>
            </a:r>
            <a:endParaRPr lang="en-US" dirty="0"/>
          </a:p>
          <a:p>
            <a:pPr lvl="1"/>
            <a:r>
              <a:rPr lang="en-US" dirty="0" smtClean="0"/>
              <a:t>Pooling</a:t>
            </a:r>
          </a:p>
          <a:p>
            <a:r>
              <a:rPr lang="en-US" dirty="0" smtClean="0"/>
              <a:t>Sequencing (Number of Lanes / runs)</a:t>
            </a:r>
          </a:p>
          <a:p>
            <a:r>
              <a:rPr lang="en-US" dirty="0" smtClean="0"/>
              <a:t>Bioinformatics (General rule is to estimate the same amount as data generation, i.e. double your budget)</a:t>
            </a:r>
          </a:p>
          <a:p>
            <a:endParaRPr lang="en-US" dirty="0" smtClean="0"/>
          </a:p>
          <a:p>
            <a:pPr marL="45720" indent="0">
              <a:buNone/>
            </a:pPr>
            <a:r>
              <a:rPr lang="en-US" dirty="0" smtClean="0">
                <a:hlinkClick r:id="rId2"/>
              </a:rPr>
              <a:t>http</a:t>
            </a:r>
            <a:r>
              <a:rPr lang="en-US" dirty="0">
                <a:hlinkClick r:id="rId2"/>
              </a:rPr>
              <a:t>://dnatech.genomecenter.ucdavis.edu/prices</a:t>
            </a:r>
            <a:r>
              <a:rPr lang="en-US" dirty="0" smtClean="0">
                <a:hlinkClick r:id="rId2"/>
              </a:rPr>
              <a:t>/</a:t>
            </a:r>
            <a:endParaRPr lang="en-US" dirty="0" smtClean="0"/>
          </a:p>
          <a:p>
            <a:pPr marL="45720" indent="0">
              <a:buNone/>
            </a:pPr>
            <a:endParaRPr lang="en-US" dirty="0"/>
          </a:p>
        </p:txBody>
      </p:sp>
      <p:sp>
        <p:nvSpPr>
          <p:cNvPr id="3" name="Title 2"/>
          <p:cNvSpPr>
            <a:spLocks noGrp="1"/>
          </p:cNvSpPr>
          <p:nvPr>
            <p:ph type="title"/>
          </p:nvPr>
        </p:nvSpPr>
        <p:spPr/>
        <p:txBody>
          <a:bodyPr/>
          <a:lstStyle/>
          <a:p>
            <a:r>
              <a:rPr lang="en-US" dirty="0" smtClean="0"/>
              <a:t>Cost Estimation</a:t>
            </a:r>
            <a:endParaRPr lang="en-US" dirty="0"/>
          </a:p>
        </p:txBody>
      </p:sp>
    </p:spTree>
    <p:extLst>
      <p:ext uri="{BB962C8B-B14F-4D97-AF65-F5344CB8AC3E}">
        <p14:creationId xmlns:p14="http://schemas.microsoft.com/office/powerpoint/2010/main" val="195313622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304800"/>
            <a:ext cx="5272505" cy="5853113"/>
          </a:xfrm>
        </p:spPr>
        <p:txBody>
          <a:bodyPr>
            <a:normAutofit lnSpcReduction="10000"/>
          </a:bodyPr>
          <a:lstStyle/>
          <a:p>
            <a:pPr marL="45720" indent="0">
              <a:buNone/>
            </a:pPr>
            <a:r>
              <a:rPr lang="en-US" b="1" dirty="0" smtClean="0"/>
              <a:t>Perform</a:t>
            </a:r>
          </a:p>
          <a:p>
            <a:r>
              <a:rPr lang="en-US" dirty="0" smtClean="0"/>
              <a:t>Search the web for 16s reads per sample recommendations.</a:t>
            </a:r>
          </a:p>
          <a:p>
            <a:r>
              <a:rPr lang="en-US" dirty="0" smtClean="0"/>
              <a:t>Cost estimate a </a:t>
            </a:r>
            <a:r>
              <a:rPr lang="en-US" dirty="0" err="1" smtClean="0"/>
              <a:t>metagenomics</a:t>
            </a:r>
            <a:r>
              <a:rPr lang="en-US" dirty="0" smtClean="0"/>
              <a:t> (DNA) project analysis on 8 samples, 2x100 on a </a:t>
            </a:r>
            <a:r>
              <a:rPr lang="en-US" dirty="0" err="1" smtClean="0"/>
              <a:t>HiSeq</a:t>
            </a:r>
            <a:r>
              <a:rPr lang="en-US" dirty="0" smtClean="0"/>
              <a:t> 3000 using the number of reads target determined in the last homework</a:t>
            </a:r>
          </a:p>
        </p:txBody>
      </p:sp>
      <p:sp>
        <p:nvSpPr>
          <p:cNvPr id="6" name="Text Placeholder 5"/>
          <p:cNvSpPr>
            <a:spLocks noGrp="1"/>
          </p:cNvSpPr>
          <p:nvPr>
            <p:ph type="body" sz="half" idx="2"/>
          </p:nvPr>
        </p:nvSpPr>
        <p:spPr/>
        <p:txBody>
          <a:bodyPr/>
          <a:lstStyle/>
          <a:p>
            <a:r>
              <a:rPr lang="en-US" dirty="0" smtClean="0"/>
              <a:t>COVERAGE</a:t>
            </a:r>
            <a:endParaRPr lang="en-US" dirty="0"/>
          </a:p>
        </p:txBody>
      </p:sp>
      <p:sp>
        <p:nvSpPr>
          <p:cNvPr id="4" name="Title 3"/>
          <p:cNvSpPr>
            <a:spLocks noGrp="1"/>
          </p:cNvSpPr>
          <p:nvPr>
            <p:ph type="title"/>
          </p:nvPr>
        </p:nvSpPr>
        <p:spPr>
          <a:xfrm>
            <a:off x="7159752" y="457200"/>
            <a:ext cx="1782542" cy="1673352"/>
          </a:xfrm>
        </p:spPr>
        <p:txBody>
          <a:bodyPr/>
          <a:lstStyle/>
          <a:p>
            <a:r>
              <a:rPr lang="en-US" dirty="0" err="1" smtClean="0"/>
              <a:t>HomeWork</a:t>
            </a:r>
            <a:endParaRPr lang="en-US" dirty="0"/>
          </a:p>
        </p:txBody>
      </p:sp>
    </p:spTree>
    <p:extLst>
      <p:ext uri="{BB962C8B-B14F-4D97-AF65-F5344CB8AC3E}">
        <p14:creationId xmlns:p14="http://schemas.microsoft.com/office/powerpoint/2010/main" val="2369345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data deluge</a:t>
            </a:r>
            <a:endParaRPr lang="en-US" dirty="0"/>
          </a:p>
        </p:txBody>
      </p:sp>
      <p:pic>
        <p:nvPicPr>
          <p:cNvPr id="5" name="Picture 4"/>
          <p:cNvPicPr>
            <a:picLocks noChangeAspect="1"/>
          </p:cNvPicPr>
          <p:nvPr/>
        </p:nvPicPr>
        <p:blipFill>
          <a:blip r:embed="rId2"/>
          <a:stretch>
            <a:fillRect/>
          </a:stretch>
        </p:blipFill>
        <p:spPr>
          <a:xfrm>
            <a:off x="1450080" y="1908360"/>
            <a:ext cx="6854400" cy="3859200"/>
          </a:xfrm>
          <a:prstGeom prst="rect">
            <a:avLst/>
          </a:prstGeom>
        </p:spPr>
      </p:pic>
      <p:sp>
        <p:nvSpPr>
          <p:cNvPr id="6" name="Content Placeholder 5"/>
          <p:cNvSpPr txBox="1">
            <a:spLocks noGrp="1"/>
          </p:cNvSpPr>
          <p:nvPr>
            <p:ph idx="1"/>
          </p:nvPr>
        </p:nvSpPr>
        <p:spPr>
          <a:xfrm>
            <a:off x="653761" y="5986442"/>
            <a:ext cx="8195040" cy="483209"/>
          </a:xfrm>
          <a:prstGeom prst="rect">
            <a:avLst/>
          </a:prstGeom>
          <a:noFill/>
        </p:spPr>
        <p:txBody>
          <a:bodyPr wrap="square" rtlCol="0">
            <a:spAutoFit/>
          </a:bodyPr>
          <a:lstStyle/>
          <a:p>
            <a:pPr algn="ctr"/>
            <a:r>
              <a:rPr lang="en-US" sz="2540" dirty="0">
                <a:solidFill>
                  <a:srgbClr val="FF0000"/>
                </a:solidFill>
              </a:rPr>
              <a:t>Plucking the biology from the Noise</a:t>
            </a:r>
          </a:p>
        </p:txBody>
      </p:sp>
    </p:spTree>
    <p:extLst>
      <p:ext uri="{BB962C8B-B14F-4D97-AF65-F5344CB8AC3E}">
        <p14:creationId xmlns:p14="http://schemas.microsoft.com/office/powerpoint/2010/main" val="120025083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a:t>
            </a:r>
            <a:endParaRPr lang="en-US" dirty="0"/>
          </a:p>
        </p:txBody>
      </p:sp>
      <p:sp>
        <p:nvSpPr>
          <p:cNvPr id="3" name="Title 2"/>
          <p:cNvSpPr>
            <a:spLocks noGrp="1"/>
          </p:cNvSpPr>
          <p:nvPr>
            <p:ph type="title"/>
          </p:nvPr>
        </p:nvSpPr>
        <p:spPr/>
        <p:txBody>
          <a:bodyPr/>
          <a:lstStyle/>
          <a:p>
            <a:r>
              <a:rPr lang="en-US" dirty="0" smtClean="0"/>
              <a:t>Workshop dataset</a:t>
            </a:r>
            <a:endParaRPr lang="en-US" dirty="0"/>
          </a:p>
        </p:txBody>
      </p:sp>
    </p:spTree>
    <p:extLst>
      <p:ext uri="{BB962C8B-B14F-4D97-AF65-F5344CB8AC3E}">
        <p14:creationId xmlns:p14="http://schemas.microsoft.com/office/powerpoint/2010/main" val="36353299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Slashpile</a:t>
            </a:r>
            <a:endParaRPr lang="en-US" dirty="0"/>
          </a:p>
        </p:txBody>
      </p:sp>
      <p:sp>
        <p:nvSpPr>
          <p:cNvPr id="8" name="Content Placeholder 7"/>
          <p:cNvSpPr>
            <a:spLocks noGrp="1"/>
          </p:cNvSpPr>
          <p:nvPr>
            <p:ph idx="1"/>
          </p:nvPr>
        </p:nvSpPr>
        <p:spPr/>
        <p:txBody>
          <a:bodyPr/>
          <a:lstStyle/>
          <a:p>
            <a:r>
              <a:rPr lang="en-US" dirty="0" smtClean="0"/>
              <a:t>Slash Pile – Accumulated debris from cutting brush or trimming trees</a:t>
            </a:r>
          </a:p>
          <a:p>
            <a:pPr lvl="1"/>
            <a:r>
              <a:rPr lang="en-US" dirty="0" smtClean="0"/>
              <a:t>Measured, bacteria and fungal communities using 5 </a:t>
            </a:r>
            <a:r>
              <a:rPr lang="en-US" dirty="0" err="1" smtClean="0"/>
              <a:t>amplicons</a:t>
            </a:r>
            <a:endParaRPr lang="en-US" dirty="0" smtClean="0"/>
          </a:p>
          <a:p>
            <a:pPr lvl="2"/>
            <a:r>
              <a:rPr lang="en-US" dirty="0" smtClean="0"/>
              <a:t>16sV1V3</a:t>
            </a:r>
          </a:p>
          <a:p>
            <a:pPr lvl="2"/>
            <a:r>
              <a:rPr lang="en-US" dirty="0" smtClean="0"/>
              <a:t>16sV4V5</a:t>
            </a:r>
          </a:p>
          <a:p>
            <a:pPr lvl="2"/>
            <a:r>
              <a:rPr lang="en-US" dirty="0" smtClean="0"/>
              <a:t>ITS1</a:t>
            </a:r>
          </a:p>
          <a:p>
            <a:pPr lvl="2"/>
            <a:r>
              <a:rPr lang="en-US" dirty="0" smtClean="0"/>
              <a:t>ITS2</a:t>
            </a:r>
          </a:p>
          <a:p>
            <a:pPr lvl="2"/>
            <a:r>
              <a:rPr lang="en-US" dirty="0" smtClean="0"/>
              <a:t>LSU</a:t>
            </a:r>
          </a:p>
          <a:p>
            <a:r>
              <a:rPr lang="en-US" dirty="0" smtClean="0"/>
              <a:t>3 – </a:t>
            </a:r>
            <a:r>
              <a:rPr lang="en-US" dirty="0" err="1" smtClean="0"/>
              <a:t>slashpiles</a:t>
            </a:r>
            <a:endParaRPr lang="en-US" dirty="0" smtClean="0"/>
          </a:p>
          <a:p>
            <a:r>
              <a:rPr lang="en-US" dirty="0" smtClean="0"/>
              <a:t>2 depths</a:t>
            </a:r>
          </a:p>
          <a:p>
            <a:r>
              <a:rPr lang="en-US" dirty="0" smtClean="0"/>
              <a:t>Distance from </a:t>
            </a:r>
            <a:r>
              <a:rPr lang="en-US" dirty="0" err="1" smtClean="0"/>
              <a:t>slashpile</a:t>
            </a:r>
            <a:endParaRPr lang="en-US" dirty="0" smtClean="0"/>
          </a:p>
        </p:txBody>
      </p:sp>
    </p:spTree>
    <p:extLst>
      <p:ext uri="{BB962C8B-B14F-4D97-AF65-F5344CB8AC3E}">
        <p14:creationId xmlns:p14="http://schemas.microsoft.com/office/powerpoint/2010/main" val="288424398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304800"/>
            <a:ext cx="5272505" cy="5853113"/>
          </a:xfrm>
        </p:spPr>
        <p:txBody>
          <a:bodyPr>
            <a:normAutofit/>
          </a:bodyPr>
          <a:lstStyle/>
          <a:p>
            <a:pPr marL="45720" indent="0">
              <a:buNone/>
            </a:pPr>
            <a:r>
              <a:rPr lang="en-US" b="1" dirty="0" smtClean="0"/>
              <a:t>Perform</a:t>
            </a:r>
          </a:p>
          <a:p>
            <a:r>
              <a:rPr lang="en-US" dirty="0" smtClean="0"/>
              <a:t>Briefly scan the metadata files on the </a:t>
            </a:r>
            <a:r>
              <a:rPr lang="en-US" dirty="0" err="1" smtClean="0"/>
              <a:t>github</a:t>
            </a:r>
            <a:r>
              <a:rPr lang="en-US" dirty="0" smtClean="0"/>
              <a:t> page</a:t>
            </a:r>
          </a:p>
          <a:p>
            <a:r>
              <a:rPr lang="en-US" dirty="0" smtClean="0"/>
              <a:t>Upload the </a:t>
            </a:r>
            <a:r>
              <a:rPr lang="en-US" dirty="0" err="1" smtClean="0"/>
              <a:t>fastq</a:t>
            </a:r>
            <a:r>
              <a:rPr lang="en-US" dirty="0" smtClean="0"/>
              <a:t> reads files to AWS, then extract them</a:t>
            </a:r>
          </a:p>
          <a:p>
            <a:pPr lvl="1"/>
            <a:r>
              <a:rPr lang="en-US" dirty="0">
                <a:hlinkClick r:id="rId2"/>
              </a:rPr>
              <a:t>https://</a:t>
            </a:r>
            <a:r>
              <a:rPr lang="en-US" dirty="0" smtClean="0">
                <a:hlinkClick r:id="rId2"/>
              </a:rPr>
              <a:t>drive.google.com/open?id=0B_3lTFvg_WhxMVQwUEtZaV9rQzA</a:t>
            </a:r>
            <a:endParaRPr lang="en-US" dirty="0" smtClean="0"/>
          </a:p>
          <a:p>
            <a:endParaRPr lang="en-US" dirty="0" smtClean="0"/>
          </a:p>
        </p:txBody>
      </p:sp>
      <p:sp>
        <p:nvSpPr>
          <p:cNvPr id="6" name="Text Placeholder 5"/>
          <p:cNvSpPr>
            <a:spLocks noGrp="1"/>
          </p:cNvSpPr>
          <p:nvPr>
            <p:ph type="body" sz="half" idx="2"/>
          </p:nvPr>
        </p:nvSpPr>
        <p:spPr/>
        <p:txBody>
          <a:bodyPr/>
          <a:lstStyle/>
          <a:p>
            <a:r>
              <a:rPr lang="en-US" dirty="0" smtClean="0"/>
              <a:t>Workshop Data</a:t>
            </a:r>
            <a:endParaRPr lang="en-US" dirty="0"/>
          </a:p>
        </p:txBody>
      </p:sp>
      <p:sp>
        <p:nvSpPr>
          <p:cNvPr id="4" name="Title 3"/>
          <p:cNvSpPr>
            <a:spLocks noGrp="1"/>
          </p:cNvSpPr>
          <p:nvPr>
            <p:ph type="title"/>
          </p:nvPr>
        </p:nvSpPr>
        <p:spPr>
          <a:xfrm>
            <a:off x="7159752" y="457200"/>
            <a:ext cx="1782542" cy="1673352"/>
          </a:xfrm>
        </p:spPr>
        <p:txBody>
          <a:bodyPr/>
          <a:lstStyle/>
          <a:p>
            <a:r>
              <a:rPr lang="en-US" dirty="0" err="1" smtClean="0"/>
              <a:t>HomeWork</a:t>
            </a:r>
            <a:endParaRPr lang="en-US" dirty="0"/>
          </a:p>
        </p:txBody>
      </p:sp>
    </p:spTree>
    <p:extLst>
      <p:ext uri="{BB962C8B-B14F-4D97-AF65-F5344CB8AC3E}">
        <p14:creationId xmlns:p14="http://schemas.microsoft.com/office/powerpoint/2010/main" val="130614993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SECTION</a:t>
            </a:r>
            <a:endParaRPr lang="en-US" dirty="0"/>
          </a:p>
        </p:txBody>
      </p:sp>
      <p:sp>
        <p:nvSpPr>
          <p:cNvPr id="3" name="Title 2"/>
          <p:cNvSpPr>
            <a:spLocks noGrp="1"/>
          </p:cNvSpPr>
          <p:nvPr>
            <p:ph type="title"/>
          </p:nvPr>
        </p:nvSpPr>
        <p:spPr/>
        <p:txBody>
          <a:bodyPr/>
          <a:lstStyle/>
          <a:p>
            <a:r>
              <a:rPr lang="en-US" dirty="0" smtClean="0"/>
              <a:t> The Command line</a:t>
            </a:r>
            <a:endParaRPr lang="en-US" dirty="0"/>
          </a:p>
        </p:txBody>
      </p:sp>
    </p:spTree>
    <p:extLst>
      <p:ext uri="{BB962C8B-B14F-4D97-AF65-F5344CB8AC3E}">
        <p14:creationId xmlns:p14="http://schemas.microsoft.com/office/powerpoint/2010/main" val="270160140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sz="2400" dirty="0" smtClean="0"/>
              <a:t>The command line is powerful and the preferred way to run bioinformatics tools</a:t>
            </a:r>
          </a:p>
          <a:p>
            <a:pPr marL="0" indent="0">
              <a:buNone/>
            </a:pPr>
            <a:r>
              <a:rPr lang="en-US" sz="2400" b="1" dirty="0" smtClean="0"/>
              <a:t>BASICS:</a:t>
            </a:r>
          </a:p>
          <a:p>
            <a:pPr marL="0" indent="0">
              <a:buNone/>
            </a:pPr>
            <a:r>
              <a:rPr lang="en-US" sz="2400" dirty="0" smtClean="0"/>
              <a:t>Prompt	</a:t>
            </a:r>
            <a:r>
              <a:rPr lang="en-US" sz="2400" dirty="0" err="1" smtClean="0"/>
              <a:t>msettles@MacBook-Pro</a:t>
            </a:r>
            <a:r>
              <a:rPr lang="en-US" sz="2400" dirty="0" smtClean="0"/>
              <a:t>:~$</a:t>
            </a:r>
          </a:p>
          <a:p>
            <a:pPr marL="0" indent="0">
              <a:buNone/>
            </a:pPr>
            <a:r>
              <a:rPr lang="en-US" sz="2400" dirty="0" smtClean="0"/>
              <a:t>		~ is your home director</a:t>
            </a:r>
          </a:p>
          <a:p>
            <a:pPr marL="0" indent="0">
              <a:buNone/>
            </a:pPr>
            <a:r>
              <a:rPr lang="en-US" sz="2400" dirty="0"/>
              <a:t>	</a:t>
            </a:r>
            <a:r>
              <a:rPr lang="en-US" sz="2400" dirty="0" smtClean="0"/>
              <a:t>	... $ </a:t>
            </a:r>
            <a:r>
              <a:rPr lang="en-US" sz="2400" dirty="0" smtClean="0">
                <a:solidFill>
                  <a:srgbClr val="FF0000"/>
                </a:solidFill>
              </a:rPr>
              <a:t>command</a:t>
            </a:r>
            <a:r>
              <a:rPr lang="en-US" sz="2400" dirty="0" smtClean="0"/>
              <a:t> </a:t>
            </a:r>
            <a:r>
              <a:rPr lang="en-US" sz="2400" dirty="0" smtClean="0">
                <a:solidFill>
                  <a:srgbClr val="FF0000"/>
                </a:solidFill>
              </a:rPr>
              <a:t>[parameters] [files] </a:t>
            </a:r>
            <a:r>
              <a:rPr lang="en-US" sz="2400" dirty="0" smtClean="0">
                <a:solidFill>
                  <a:srgbClr val="3366FF"/>
                </a:solidFill>
              </a:rPr>
              <a:t>ENTER</a:t>
            </a:r>
          </a:p>
          <a:p>
            <a:pPr marL="0" indent="0">
              <a:buNone/>
            </a:pPr>
            <a:r>
              <a:rPr lang="en-US" sz="2400" dirty="0" smtClean="0"/>
              <a:t>	parameters begin with a - short parameter or			</a:t>
            </a:r>
            <a:r>
              <a:rPr lang="en-US" sz="2400" dirty="0"/>
              <a:t> </a:t>
            </a:r>
            <a:r>
              <a:rPr lang="en-US" sz="2400" dirty="0" smtClean="0"/>
              <a:t>                   -- long parameter</a:t>
            </a:r>
          </a:p>
          <a:p>
            <a:pPr marL="0" indent="0">
              <a:buNone/>
            </a:pPr>
            <a:r>
              <a:rPr lang="en-US" sz="2400" dirty="0" smtClean="0"/>
              <a:t>Help</a:t>
            </a:r>
            <a:r>
              <a:rPr lang="en-US" sz="2400" dirty="0"/>
              <a:t>	</a:t>
            </a:r>
            <a:r>
              <a:rPr lang="en-US" sz="2400" dirty="0" smtClean="0"/>
              <a:t>	.</a:t>
            </a:r>
            <a:r>
              <a:rPr lang="en-US" sz="2400" dirty="0"/>
              <a:t>.. $ </a:t>
            </a:r>
            <a:r>
              <a:rPr lang="en-US" sz="2400" dirty="0" smtClean="0"/>
              <a:t>man </a:t>
            </a:r>
            <a:r>
              <a:rPr lang="en-US" sz="2400" dirty="0" smtClean="0">
                <a:solidFill>
                  <a:srgbClr val="FF0000"/>
                </a:solidFill>
              </a:rPr>
              <a:t>command</a:t>
            </a:r>
          </a:p>
          <a:p>
            <a:pPr marL="0" indent="0">
              <a:buNone/>
            </a:pPr>
            <a:r>
              <a:rPr lang="en-US" sz="2400" dirty="0"/>
              <a:t>	</a:t>
            </a:r>
            <a:r>
              <a:rPr lang="en-US" sz="2400" dirty="0" smtClean="0"/>
              <a:t>	… $ </a:t>
            </a:r>
            <a:r>
              <a:rPr lang="en-US" sz="2400" dirty="0" smtClean="0">
                <a:solidFill>
                  <a:srgbClr val="FF0000"/>
                </a:solidFill>
              </a:rPr>
              <a:t>command</a:t>
            </a:r>
            <a:r>
              <a:rPr lang="en-US" sz="2400" dirty="0" smtClean="0"/>
              <a:t> –h</a:t>
            </a:r>
          </a:p>
          <a:p>
            <a:pPr marL="0" indent="0">
              <a:buNone/>
            </a:pPr>
            <a:r>
              <a:rPr lang="en-US" sz="2400" dirty="0"/>
              <a:t>	</a:t>
            </a:r>
            <a:r>
              <a:rPr lang="en-US" sz="2400" dirty="0" smtClean="0"/>
              <a:t>	… $ </a:t>
            </a:r>
            <a:r>
              <a:rPr lang="en-US" sz="2400" dirty="0" smtClean="0">
                <a:solidFill>
                  <a:srgbClr val="FF0000"/>
                </a:solidFill>
              </a:rPr>
              <a:t>command</a:t>
            </a:r>
            <a:r>
              <a:rPr lang="en-US" sz="2400" dirty="0" smtClean="0"/>
              <a:t> –help</a:t>
            </a:r>
          </a:p>
          <a:p>
            <a:pPr marL="0" indent="0">
              <a:buNone/>
            </a:pPr>
            <a:endParaRPr lang="en-US" sz="2400" dirty="0"/>
          </a:p>
        </p:txBody>
      </p:sp>
      <p:sp>
        <p:nvSpPr>
          <p:cNvPr id="2" name="Title 1"/>
          <p:cNvSpPr>
            <a:spLocks noGrp="1"/>
          </p:cNvSpPr>
          <p:nvPr>
            <p:ph type="title"/>
          </p:nvPr>
        </p:nvSpPr>
        <p:spPr/>
        <p:txBody>
          <a:bodyPr/>
          <a:lstStyle/>
          <a:p>
            <a:r>
              <a:rPr lang="en-US" dirty="0" smtClean="0"/>
              <a:t>The command line</a:t>
            </a:r>
            <a:endParaRPr lang="en-US" dirty="0"/>
          </a:p>
        </p:txBody>
      </p:sp>
      <p:sp>
        <p:nvSpPr>
          <p:cNvPr id="4" name="Rectangle 3"/>
          <p:cNvSpPr/>
          <p:nvPr/>
        </p:nvSpPr>
        <p:spPr>
          <a:xfrm>
            <a:off x="5750555" y="6147781"/>
            <a:ext cx="3069314" cy="529235"/>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rgbClr val="FF0000"/>
                </a:solidFill>
              </a:rPr>
              <a:t>Tab complete!!</a:t>
            </a:r>
            <a:endParaRPr lang="en-US" sz="3200" dirty="0">
              <a:solidFill>
                <a:srgbClr val="FF0000"/>
              </a:solidFill>
            </a:endParaRPr>
          </a:p>
        </p:txBody>
      </p:sp>
    </p:spTree>
    <p:extLst>
      <p:ext uri="{BB962C8B-B14F-4D97-AF65-F5344CB8AC3E}">
        <p14:creationId xmlns:p14="http://schemas.microsoft.com/office/powerpoint/2010/main" val="809769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651835"/>
            <a:ext cx="8407893" cy="4783329"/>
          </a:xfrm>
        </p:spPr>
        <p:txBody>
          <a:bodyPr>
            <a:normAutofit fontScale="85000" lnSpcReduction="20000"/>
          </a:bodyPr>
          <a:lstStyle/>
          <a:p>
            <a:pPr marL="0" indent="0">
              <a:buNone/>
            </a:pPr>
            <a:r>
              <a:rPr lang="en-US" dirty="0" smtClean="0"/>
              <a:t>Command input/output:</a:t>
            </a:r>
          </a:p>
          <a:p>
            <a:pPr marL="914400" indent="-914400">
              <a:buNone/>
            </a:pPr>
            <a:r>
              <a:rPr lang="en-US" dirty="0"/>
              <a:t>	</a:t>
            </a:r>
            <a:r>
              <a:rPr lang="en-US" dirty="0" smtClean="0"/>
              <a:t>file/folder on the command line, either as a positional argument or a parameter, or defaults</a:t>
            </a:r>
          </a:p>
          <a:p>
            <a:pPr marL="914400" indent="-914400">
              <a:buNone/>
            </a:pPr>
            <a:r>
              <a:rPr lang="en-US" dirty="0"/>
              <a:t>	</a:t>
            </a:r>
            <a:r>
              <a:rPr lang="en-US" dirty="0" err="1" smtClean="0"/>
              <a:t>stdin</a:t>
            </a:r>
            <a:r>
              <a:rPr lang="en-US" dirty="0" smtClean="0"/>
              <a:t> aka ‘standard in’, input pipe</a:t>
            </a:r>
          </a:p>
          <a:p>
            <a:pPr marL="914400" indent="-914400">
              <a:buNone/>
            </a:pPr>
            <a:r>
              <a:rPr lang="en-US" dirty="0"/>
              <a:t>	</a:t>
            </a:r>
            <a:r>
              <a:rPr lang="en-US" dirty="0" err="1" smtClean="0"/>
              <a:t>stdout</a:t>
            </a:r>
            <a:r>
              <a:rPr lang="en-US" dirty="0" smtClean="0"/>
              <a:t> aka ‘standard out’, output pipe</a:t>
            </a:r>
          </a:p>
          <a:p>
            <a:pPr marL="914400" indent="-914400">
              <a:buNone/>
            </a:pPr>
            <a:r>
              <a:rPr lang="en-US" dirty="0"/>
              <a:t>	</a:t>
            </a:r>
            <a:r>
              <a:rPr lang="en-US" dirty="0" err="1" smtClean="0"/>
              <a:t>stderr</a:t>
            </a:r>
            <a:r>
              <a:rPr lang="en-US" dirty="0" smtClean="0"/>
              <a:t> aka ‘standard error’, pipe for error messages</a:t>
            </a:r>
          </a:p>
          <a:p>
            <a:pPr marL="0" indent="0">
              <a:buNone/>
            </a:pPr>
            <a:endParaRPr lang="en-US" dirty="0" smtClean="0"/>
          </a:p>
          <a:p>
            <a:pPr marL="0" indent="0">
              <a:buNone/>
            </a:pPr>
            <a:r>
              <a:rPr lang="en-US" dirty="0" smtClean="0"/>
              <a:t>Special characters:</a:t>
            </a:r>
          </a:p>
          <a:p>
            <a:pPr marL="914400" indent="-914400">
              <a:buNone/>
            </a:pPr>
            <a:r>
              <a:rPr lang="en-US" dirty="0" smtClean="0"/>
              <a:t>|	vertical bar is the pipe, it pipes the </a:t>
            </a:r>
            <a:r>
              <a:rPr lang="en-US" dirty="0" err="1" smtClean="0"/>
              <a:t>stdout</a:t>
            </a:r>
            <a:r>
              <a:rPr lang="en-US" dirty="0" smtClean="0"/>
              <a:t> of one command</a:t>
            </a:r>
          </a:p>
          <a:p>
            <a:pPr marL="914400" indent="-914400">
              <a:buNone/>
            </a:pPr>
            <a:r>
              <a:rPr lang="en-US" dirty="0"/>
              <a:t>	</a:t>
            </a:r>
            <a:r>
              <a:rPr lang="en-US" dirty="0" smtClean="0"/>
              <a:t>to the </a:t>
            </a:r>
            <a:r>
              <a:rPr lang="en-US" dirty="0" err="1" smtClean="0"/>
              <a:t>stdin</a:t>
            </a:r>
            <a:r>
              <a:rPr lang="en-US" dirty="0" smtClean="0"/>
              <a:t> of another </a:t>
            </a:r>
            <a:r>
              <a:rPr lang="en-US" dirty="0" err="1" smtClean="0"/>
              <a:t>cmd</a:t>
            </a:r>
            <a:endParaRPr lang="en-US" dirty="0" smtClean="0"/>
          </a:p>
          <a:p>
            <a:pPr marL="914400" indent="-914400">
              <a:buNone/>
            </a:pPr>
            <a:r>
              <a:rPr lang="en-US" dirty="0" smtClean="0"/>
              <a:t>&lt; &gt; 2&gt;	feeds </a:t>
            </a:r>
            <a:r>
              <a:rPr lang="en-US" dirty="0" err="1" smtClean="0"/>
              <a:t>stdin</a:t>
            </a:r>
            <a:r>
              <a:rPr lang="en-US" dirty="0" smtClean="0"/>
              <a:t>, </a:t>
            </a:r>
            <a:r>
              <a:rPr lang="en-US" dirty="0" err="1" smtClean="0"/>
              <a:t>stdout</a:t>
            </a:r>
            <a:r>
              <a:rPr lang="en-US" dirty="0" smtClean="0"/>
              <a:t>, </a:t>
            </a:r>
            <a:r>
              <a:rPr lang="en-US" dirty="0" err="1" smtClean="0"/>
              <a:t>stderr</a:t>
            </a:r>
            <a:r>
              <a:rPr lang="en-US" dirty="0" smtClean="0"/>
              <a:t> to the command</a:t>
            </a:r>
          </a:p>
          <a:p>
            <a:pPr marL="914400" indent="-914400">
              <a:buNone/>
            </a:pPr>
            <a:r>
              <a:rPr lang="en-US" dirty="0" smtClean="0"/>
              <a:t>&gt;&gt;	append</a:t>
            </a:r>
            <a:endParaRPr lang="en-US" dirty="0"/>
          </a:p>
          <a:p>
            <a:pPr marL="914400" indent="-914400">
              <a:buNone/>
            </a:pPr>
            <a:r>
              <a:rPr lang="en-US" dirty="0" smtClean="0"/>
              <a:t>&amp;	at the end of a command will run the command in the background</a:t>
            </a:r>
          </a:p>
          <a:p>
            <a:pPr marL="914400" indent="-914400">
              <a:buNone/>
            </a:pPr>
            <a:r>
              <a:rPr lang="en-US" dirty="0" smtClean="0"/>
              <a:t>.	Current directory</a:t>
            </a:r>
          </a:p>
          <a:p>
            <a:pPr marL="914400" indent="-914400">
              <a:buNone/>
            </a:pPr>
            <a:r>
              <a:rPr lang="en-US" dirty="0" smtClean="0"/>
              <a:t>..	Up one folder</a:t>
            </a:r>
          </a:p>
          <a:p>
            <a:pPr marL="914400" indent="-914400">
              <a:buNone/>
            </a:pPr>
            <a:r>
              <a:rPr lang="en-US" dirty="0" smtClean="0"/>
              <a:t>/	folder delimiter</a:t>
            </a:r>
          </a:p>
          <a:p>
            <a:pPr marL="914400" indent="-914400">
              <a:buNone/>
            </a:pPr>
            <a:r>
              <a:rPr lang="en-US" dirty="0" smtClean="0"/>
              <a:t>*	wild character, match anything</a:t>
            </a:r>
          </a:p>
          <a:p>
            <a:pPr marL="914400" indent="-914400">
              <a:buNone/>
            </a:pPr>
            <a:endParaRPr lang="en-US" dirty="0"/>
          </a:p>
        </p:txBody>
      </p:sp>
      <p:sp>
        <p:nvSpPr>
          <p:cNvPr id="3" name="Title 2"/>
          <p:cNvSpPr>
            <a:spLocks noGrp="1"/>
          </p:cNvSpPr>
          <p:nvPr>
            <p:ph type="title"/>
          </p:nvPr>
        </p:nvSpPr>
        <p:spPr/>
        <p:txBody>
          <a:bodyPr/>
          <a:lstStyle/>
          <a:p>
            <a:r>
              <a:rPr lang="en-US" dirty="0" smtClean="0"/>
              <a:t>The command line</a:t>
            </a:r>
            <a:endParaRPr lang="en-US" dirty="0"/>
          </a:p>
        </p:txBody>
      </p:sp>
      <p:sp>
        <p:nvSpPr>
          <p:cNvPr id="4" name="Rectangle 3"/>
          <p:cNvSpPr/>
          <p:nvPr/>
        </p:nvSpPr>
        <p:spPr>
          <a:xfrm>
            <a:off x="139700" y="6225081"/>
            <a:ext cx="8883369" cy="529235"/>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3366FF"/>
                </a:solidFill>
              </a:rPr>
              <a:t>When naming files/folders avoid special characters and spaces ( use . and _ )!!</a:t>
            </a:r>
            <a:endParaRPr lang="en-US" sz="2000" dirty="0">
              <a:solidFill>
                <a:srgbClr val="3366FF"/>
              </a:solidFill>
            </a:endParaRPr>
          </a:p>
        </p:txBody>
      </p:sp>
    </p:spTree>
    <p:extLst>
      <p:ext uri="{BB962C8B-B14F-4D97-AF65-F5344CB8AC3E}">
        <p14:creationId xmlns:p14="http://schemas.microsoft.com/office/powerpoint/2010/main" val="386404332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407893" cy="4923029"/>
          </a:xfrm>
        </p:spPr>
        <p:txBody>
          <a:bodyPr>
            <a:normAutofit fontScale="85000" lnSpcReduction="10000"/>
          </a:bodyPr>
          <a:lstStyle/>
          <a:p>
            <a:pPr marL="0" indent="0">
              <a:buNone/>
            </a:pPr>
            <a:r>
              <a:rPr lang="en-US" dirty="0" smtClean="0"/>
              <a:t>Basics Commands:</a:t>
            </a:r>
          </a:p>
          <a:p>
            <a:pPr marL="0" indent="0">
              <a:buNone/>
            </a:pPr>
            <a:r>
              <a:rPr lang="en-US" dirty="0" err="1" smtClean="0"/>
              <a:t>pwd</a:t>
            </a:r>
            <a:r>
              <a:rPr lang="en-US" dirty="0" smtClean="0"/>
              <a:t>		print the working directory (current </a:t>
            </a:r>
            <a:r>
              <a:rPr lang="en-US" dirty="0" err="1" smtClean="0"/>
              <a:t>dir</a:t>
            </a:r>
            <a:r>
              <a:rPr lang="en-US" dirty="0" smtClean="0"/>
              <a:t>)</a:t>
            </a:r>
            <a:endParaRPr lang="en-US" dirty="0"/>
          </a:p>
          <a:p>
            <a:pPr marL="45720" indent="0">
              <a:buNone/>
            </a:pPr>
            <a:r>
              <a:rPr lang="en-US" dirty="0" err="1" smtClean="0"/>
              <a:t>ls</a:t>
            </a:r>
            <a:r>
              <a:rPr lang="en-US" dirty="0" smtClean="0"/>
              <a:t> </a:t>
            </a:r>
            <a:r>
              <a:rPr lang="en-US" dirty="0" smtClean="0">
                <a:solidFill>
                  <a:srgbClr val="FF0000"/>
                </a:solidFill>
              </a:rPr>
              <a:t>[file/</a:t>
            </a:r>
            <a:r>
              <a:rPr lang="en-US" dirty="0" err="1" smtClean="0">
                <a:solidFill>
                  <a:srgbClr val="FF0000"/>
                </a:solidFill>
              </a:rPr>
              <a:t>dir</a:t>
            </a:r>
            <a:r>
              <a:rPr lang="en-US" dirty="0" smtClean="0">
                <a:solidFill>
                  <a:srgbClr val="FF0000"/>
                </a:solidFill>
              </a:rPr>
              <a:t>]</a:t>
            </a:r>
            <a:r>
              <a:rPr lang="en-US" dirty="0" smtClean="0"/>
              <a:t>	list the current contents of the directory</a:t>
            </a:r>
          </a:p>
          <a:p>
            <a:pPr marL="1828800" indent="-1784350">
              <a:buNone/>
            </a:pPr>
            <a:r>
              <a:rPr lang="en-US" dirty="0" err="1" smtClean="0"/>
              <a:t>ls</a:t>
            </a:r>
            <a:r>
              <a:rPr lang="en-US" dirty="0" smtClean="0"/>
              <a:t> –</a:t>
            </a:r>
            <a:r>
              <a:rPr lang="en-US" dirty="0" err="1" smtClean="0"/>
              <a:t>lah</a:t>
            </a:r>
            <a:r>
              <a:rPr lang="en-US" dirty="0" smtClean="0"/>
              <a:t> </a:t>
            </a:r>
            <a:r>
              <a:rPr lang="en-US" dirty="0" smtClean="0">
                <a:solidFill>
                  <a:srgbClr val="FF0000"/>
                </a:solidFill>
              </a:rPr>
              <a:t>[file/</a:t>
            </a:r>
            <a:r>
              <a:rPr lang="en-US" dirty="0" err="1" smtClean="0">
                <a:solidFill>
                  <a:srgbClr val="FF0000"/>
                </a:solidFill>
              </a:rPr>
              <a:t>dir</a:t>
            </a:r>
            <a:r>
              <a:rPr lang="en-US" dirty="0" smtClean="0">
                <a:solidFill>
                  <a:srgbClr val="FF0000"/>
                </a:solidFill>
              </a:rPr>
              <a:t>]</a:t>
            </a:r>
            <a:r>
              <a:rPr lang="en-US" dirty="0" smtClean="0"/>
              <a:t>	long list, human readable, show hidden of the directory</a:t>
            </a:r>
          </a:p>
          <a:p>
            <a:pPr marL="1828800" indent="-1784350">
              <a:buNone/>
            </a:pPr>
            <a:r>
              <a:rPr lang="en-US" dirty="0" smtClean="0"/>
              <a:t>cd </a:t>
            </a:r>
            <a:r>
              <a:rPr lang="en-US" dirty="0" smtClean="0">
                <a:solidFill>
                  <a:srgbClr val="FF0000"/>
                </a:solidFill>
              </a:rPr>
              <a:t>to</a:t>
            </a:r>
            <a:r>
              <a:rPr lang="en-US" dirty="0" smtClean="0"/>
              <a:t>	change directory</a:t>
            </a:r>
          </a:p>
          <a:p>
            <a:pPr marL="1828800" indent="-1784350">
              <a:buNone/>
            </a:pPr>
            <a:r>
              <a:rPr lang="en-US" dirty="0" err="1" smtClean="0"/>
              <a:t>cp</a:t>
            </a:r>
            <a:r>
              <a:rPr lang="en-US" dirty="0" smtClean="0"/>
              <a:t> </a:t>
            </a:r>
            <a:r>
              <a:rPr lang="en-US" dirty="0" smtClean="0">
                <a:solidFill>
                  <a:srgbClr val="FF0000"/>
                </a:solidFill>
              </a:rPr>
              <a:t>f1 f2</a:t>
            </a:r>
            <a:r>
              <a:rPr lang="en-US" dirty="0" smtClean="0"/>
              <a:t>	copy file f1 to file f2</a:t>
            </a:r>
          </a:p>
          <a:p>
            <a:pPr marL="1828800" indent="-1784350">
              <a:buNone/>
            </a:pPr>
            <a:r>
              <a:rPr lang="en-US" dirty="0" smtClean="0"/>
              <a:t>mv </a:t>
            </a:r>
            <a:r>
              <a:rPr lang="en-US" dirty="0" smtClean="0">
                <a:solidFill>
                  <a:srgbClr val="FF0000"/>
                </a:solidFill>
              </a:rPr>
              <a:t>from to</a:t>
            </a:r>
            <a:r>
              <a:rPr lang="en-US" dirty="0" smtClean="0"/>
              <a:t>	mv directory (also way to rename)</a:t>
            </a:r>
          </a:p>
          <a:p>
            <a:pPr marL="1828800" indent="-1784350">
              <a:buNone/>
            </a:pPr>
            <a:r>
              <a:rPr lang="en-US" dirty="0" err="1" smtClean="0"/>
              <a:t>mkdir</a:t>
            </a:r>
            <a:r>
              <a:rPr lang="en-US" dirty="0" smtClean="0"/>
              <a:t> </a:t>
            </a:r>
            <a:r>
              <a:rPr lang="en-US" dirty="0" err="1" smtClean="0">
                <a:solidFill>
                  <a:srgbClr val="FF0000"/>
                </a:solidFill>
              </a:rPr>
              <a:t>dir</a:t>
            </a:r>
            <a:r>
              <a:rPr lang="en-US" dirty="0" smtClean="0"/>
              <a:t>	make directory</a:t>
            </a:r>
          </a:p>
          <a:p>
            <a:pPr marL="1828800" indent="-1784350">
              <a:buNone/>
            </a:pPr>
            <a:r>
              <a:rPr lang="en-US" dirty="0" err="1" smtClean="0"/>
              <a:t>rm</a:t>
            </a:r>
            <a:r>
              <a:rPr lang="en-US" dirty="0" smtClean="0"/>
              <a:t> </a:t>
            </a:r>
            <a:r>
              <a:rPr lang="en-US" dirty="0" smtClean="0">
                <a:solidFill>
                  <a:srgbClr val="FF0000"/>
                </a:solidFill>
              </a:rPr>
              <a:t>file</a:t>
            </a:r>
            <a:r>
              <a:rPr lang="en-US" dirty="0" smtClean="0"/>
              <a:t>	remove file</a:t>
            </a:r>
          </a:p>
          <a:p>
            <a:pPr marL="1828800" indent="-1784350">
              <a:buNone/>
            </a:pPr>
            <a:r>
              <a:rPr lang="en-US" dirty="0" err="1"/>
              <a:t>r</a:t>
            </a:r>
            <a:r>
              <a:rPr lang="en-US" dirty="0" err="1" smtClean="0"/>
              <a:t>mdir</a:t>
            </a:r>
            <a:r>
              <a:rPr lang="en-US" dirty="0" smtClean="0"/>
              <a:t> </a:t>
            </a:r>
            <a:r>
              <a:rPr lang="en-US" dirty="0" err="1" smtClean="0">
                <a:solidFill>
                  <a:srgbClr val="FF0000"/>
                </a:solidFill>
              </a:rPr>
              <a:t>dir</a:t>
            </a:r>
            <a:r>
              <a:rPr lang="en-US" dirty="0" smtClean="0"/>
              <a:t>	remove an empty directory</a:t>
            </a:r>
          </a:p>
          <a:p>
            <a:pPr marL="1828800" indent="-1784350">
              <a:buNone/>
            </a:pPr>
            <a:r>
              <a:rPr lang="en-US" dirty="0" err="1" smtClean="0"/>
              <a:t>rm</a:t>
            </a:r>
            <a:r>
              <a:rPr lang="en-US" dirty="0" smtClean="0"/>
              <a:t> –r </a:t>
            </a:r>
            <a:r>
              <a:rPr lang="en-US" dirty="0" err="1" smtClean="0"/>
              <a:t>dir</a:t>
            </a:r>
            <a:r>
              <a:rPr lang="en-US" dirty="0" smtClean="0"/>
              <a:t>	recursively remove a non-empty directory</a:t>
            </a:r>
          </a:p>
          <a:p>
            <a:pPr marL="1828800" indent="-1784350">
              <a:buNone/>
            </a:pPr>
            <a:r>
              <a:rPr lang="en-US" dirty="0" err="1" smtClean="0"/>
              <a:t>nano</a:t>
            </a:r>
            <a:r>
              <a:rPr lang="en-US" dirty="0" smtClean="0"/>
              <a:t> </a:t>
            </a:r>
            <a:r>
              <a:rPr lang="en-US" dirty="0" smtClean="0">
                <a:solidFill>
                  <a:srgbClr val="FF0000"/>
                </a:solidFill>
              </a:rPr>
              <a:t>file	</a:t>
            </a:r>
            <a:r>
              <a:rPr lang="en-US" dirty="0" smtClean="0">
                <a:solidFill>
                  <a:schemeClr val="tx1"/>
                </a:solidFill>
              </a:rPr>
              <a:t>edit a document</a:t>
            </a:r>
          </a:p>
          <a:p>
            <a:pPr marL="1828800" indent="-1784350">
              <a:buNone/>
            </a:pPr>
            <a:r>
              <a:rPr lang="en-US" dirty="0">
                <a:solidFill>
                  <a:schemeClr val="tx1"/>
                </a:solidFill>
              </a:rPr>
              <a:t>c</a:t>
            </a:r>
            <a:r>
              <a:rPr lang="en-US" dirty="0" smtClean="0">
                <a:solidFill>
                  <a:schemeClr val="tx1"/>
                </a:solidFill>
              </a:rPr>
              <a:t>at </a:t>
            </a:r>
            <a:r>
              <a:rPr lang="en-US" dirty="0" smtClean="0">
                <a:solidFill>
                  <a:srgbClr val="FF0000"/>
                </a:solidFill>
              </a:rPr>
              <a:t>f1 [f2]</a:t>
            </a:r>
            <a:r>
              <a:rPr lang="en-US" dirty="0" smtClean="0">
                <a:solidFill>
                  <a:schemeClr val="tx1"/>
                </a:solidFill>
              </a:rPr>
              <a:t>	print to </a:t>
            </a:r>
            <a:r>
              <a:rPr lang="en-US" dirty="0" err="1" smtClean="0">
                <a:solidFill>
                  <a:schemeClr val="tx1"/>
                </a:solidFill>
              </a:rPr>
              <a:t>stdout</a:t>
            </a:r>
            <a:r>
              <a:rPr lang="en-US" dirty="0" smtClean="0">
                <a:solidFill>
                  <a:schemeClr val="tx1"/>
                </a:solidFill>
              </a:rPr>
              <a:t> file f1 then if provided file f2 (concatenate)</a:t>
            </a:r>
          </a:p>
          <a:p>
            <a:pPr marL="1828800" indent="-1784350">
              <a:buNone/>
            </a:pPr>
            <a:r>
              <a:rPr lang="en-US" dirty="0" smtClean="0">
                <a:solidFill>
                  <a:schemeClr val="tx1"/>
                </a:solidFill>
              </a:rPr>
              <a:t>less </a:t>
            </a:r>
            <a:r>
              <a:rPr lang="en-US" dirty="0" smtClean="0">
                <a:solidFill>
                  <a:srgbClr val="FF0000"/>
                </a:solidFill>
              </a:rPr>
              <a:t>file</a:t>
            </a:r>
            <a:r>
              <a:rPr lang="en-US" dirty="0" smtClean="0">
                <a:solidFill>
                  <a:schemeClr val="tx1"/>
                </a:solidFill>
              </a:rPr>
              <a:t>	view file, one page at a time</a:t>
            </a:r>
          </a:p>
          <a:p>
            <a:pPr marL="1828800" indent="-1784350">
              <a:buNone/>
            </a:pPr>
            <a:r>
              <a:rPr lang="en-US" dirty="0" smtClean="0">
                <a:solidFill>
                  <a:schemeClr val="tx1"/>
                </a:solidFill>
              </a:rPr>
              <a:t>head </a:t>
            </a:r>
            <a:r>
              <a:rPr lang="en-US" dirty="0" smtClean="0">
                <a:solidFill>
                  <a:srgbClr val="FF0000"/>
                </a:solidFill>
              </a:rPr>
              <a:t>file</a:t>
            </a:r>
            <a:r>
              <a:rPr lang="en-US" dirty="0" smtClean="0">
                <a:solidFill>
                  <a:schemeClr val="tx1"/>
                </a:solidFill>
              </a:rPr>
              <a:t>	view the first 10 lines of a file</a:t>
            </a:r>
          </a:p>
          <a:p>
            <a:pPr marL="1828800" indent="-1784350">
              <a:buNone/>
            </a:pPr>
            <a:r>
              <a:rPr lang="en-US" dirty="0">
                <a:solidFill>
                  <a:schemeClr val="tx1"/>
                </a:solidFill>
              </a:rPr>
              <a:t>t</a:t>
            </a:r>
            <a:r>
              <a:rPr lang="en-US" dirty="0" smtClean="0">
                <a:solidFill>
                  <a:schemeClr val="tx1"/>
                </a:solidFill>
              </a:rPr>
              <a:t>ail </a:t>
            </a:r>
            <a:r>
              <a:rPr lang="en-US" dirty="0" smtClean="0">
                <a:solidFill>
                  <a:srgbClr val="FF0000"/>
                </a:solidFill>
              </a:rPr>
              <a:t>file</a:t>
            </a:r>
            <a:r>
              <a:rPr lang="en-US" dirty="0" smtClean="0">
                <a:solidFill>
                  <a:schemeClr val="tx1"/>
                </a:solidFill>
              </a:rPr>
              <a:t>	view the last 10 lines of a file</a:t>
            </a:r>
          </a:p>
        </p:txBody>
      </p:sp>
      <p:sp>
        <p:nvSpPr>
          <p:cNvPr id="3" name="Title 2"/>
          <p:cNvSpPr>
            <a:spLocks noGrp="1"/>
          </p:cNvSpPr>
          <p:nvPr>
            <p:ph type="title"/>
          </p:nvPr>
        </p:nvSpPr>
        <p:spPr/>
        <p:txBody>
          <a:bodyPr/>
          <a:lstStyle/>
          <a:p>
            <a:r>
              <a:rPr lang="en-US" dirty="0" smtClean="0"/>
              <a:t>The command line</a:t>
            </a:r>
            <a:endParaRPr lang="en-US" dirty="0"/>
          </a:p>
        </p:txBody>
      </p:sp>
    </p:spTree>
    <p:extLst>
      <p:ext uri="{BB962C8B-B14F-4D97-AF65-F5344CB8AC3E}">
        <p14:creationId xmlns:p14="http://schemas.microsoft.com/office/powerpoint/2010/main" val="134369597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Cheat Sheets are available on the </a:t>
            </a:r>
            <a:r>
              <a:rPr lang="en-US" dirty="0" err="1" smtClean="0"/>
              <a:t>github</a:t>
            </a:r>
            <a:r>
              <a:rPr lang="en-US" dirty="0" smtClean="0"/>
              <a:t> page</a:t>
            </a:r>
            <a:endParaRPr lang="en-US" dirty="0"/>
          </a:p>
        </p:txBody>
      </p:sp>
      <p:sp>
        <p:nvSpPr>
          <p:cNvPr id="3" name="Title 2"/>
          <p:cNvSpPr>
            <a:spLocks noGrp="1"/>
          </p:cNvSpPr>
          <p:nvPr>
            <p:ph type="title"/>
          </p:nvPr>
        </p:nvSpPr>
        <p:spPr/>
        <p:txBody>
          <a:bodyPr/>
          <a:lstStyle/>
          <a:p>
            <a:r>
              <a:rPr lang="en-US" dirty="0" err="1" smtClean="0"/>
              <a:t>CHEaT</a:t>
            </a:r>
            <a:r>
              <a:rPr lang="en-US" dirty="0" smtClean="0"/>
              <a:t> SHEETS</a:t>
            </a:r>
            <a:endParaRPr lang="en-US" dirty="0"/>
          </a:p>
        </p:txBody>
      </p:sp>
    </p:spTree>
    <p:extLst>
      <p:ext uri="{BB962C8B-B14F-4D97-AF65-F5344CB8AC3E}">
        <p14:creationId xmlns:p14="http://schemas.microsoft.com/office/powerpoint/2010/main" val="87470034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304800"/>
            <a:ext cx="5867400" cy="6210300"/>
          </a:xfrm>
        </p:spPr>
        <p:txBody>
          <a:bodyPr>
            <a:normAutofit fontScale="77500" lnSpcReduction="20000"/>
          </a:bodyPr>
          <a:lstStyle/>
          <a:p>
            <a:pPr marL="45720" indent="0">
              <a:buNone/>
            </a:pPr>
            <a:r>
              <a:rPr lang="en-US" b="1" dirty="0" smtClean="0"/>
              <a:t>Perform</a:t>
            </a:r>
          </a:p>
          <a:p>
            <a:r>
              <a:rPr lang="en-US" dirty="0" smtClean="0"/>
              <a:t>Look at your home directory, what files are already there, what files are hidden</a:t>
            </a:r>
          </a:p>
          <a:p>
            <a:r>
              <a:rPr lang="en-US" dirty="0" smtClean="0"/>
              <a:t>Create a new folder</a:t>
            </a:r>
          </a:p>
          <a:p>
            <a:r>
              <a:rPr lang="en-US" dirty="0" smtClean="0"/>
              <a:t>Move into that folder and create a file (write anything)</a:t>
            </a:r>
          </a:p>
          <a:p>
            <a:r>
              <a:rPr lang="en-US" dirty="0" smtClean="0"/>
              <a:t>Show that file, using less and cat</a:t>
            </a:r>
          </a:p>
          <a:p>
            <a:r>
              <a:rPr lang="en-US" dirty="0" smtClean="0"/>
              <a:t>Go back to your home directory</a:t>
            </a:r>
          </a:p>
          <a:p>
            <a:r>
              <a:rPr lang="en-US" dirty="0" smtClean="0"/>
              <a:t>Create a second folder</a:t>
            </a:r>
          </a:p>
          <a:p>
            <a:r>
              <a:rPr lang="en-US" dirty="0" smtClean="0"/>
              <a:t>Copy the file from the first directory to the new directory</a:t>
            </a:r>
          </a:p>
          <a:p>
            <a:r>
              <a:rPr lang="en-US" dirty="0" smtClean="0"/>
              <a:t>Move to your home directory</a:t>
            </a:r>
          </a:p>
          <a:p>
            <a:r>
              <a:rPr lang="en-US" dirty="0" smtClean="0"/>
              <a:t>Remove both folders</a:t>
            </a:r>
          </a:p>
          <a:p>
            <a:r>
              <a:rPr lang="en-US" dirty="0" smtClean="0"/>
              <a:t>Learn to use the command ’</a:t>
            </a:r>
            <a:r>
              <a:rPr lang="en-US" dirty="0" err="1" smtClean="0"/>
              <a:t>wc</a:t>
            </a:r>
            <a:r>
              <a:rPr lang="en-US" dirty="0" smtClean="0"/>
              <a:t>’ with ‘man </a:t>
            </a:r>
            <a:r>
              <a:rPr lang="en-US" dirty="0" err="1" smtClean="0"/>
              <a:t>wc</a:t>
            </a:r>
            <a:r>
              <a:rPr lang="en-US" dirty="0" smtClean="0"/>
              <a:t>’</a:t>
            </a:r>
          </a:p>
          <a:p>
            <a:r>
              <a:rPr lang="en-US" dirty="0" smtClean="0"/>
              <a:t>Play with the new commands</a:t>
            </a:r>
          </a:p>
          <a:p>
            <a:endParaRPr lang="en-US" dirty="0"/>
          </a:p>
        </p:txBody>
      </p:sp>
      <p:sp>
        <p:nvSpPr>
          <p:cNvPr id="6" name="Text Placeholder 5"/>
          <p:cNvSpPr>
            <a:spLocks noGrp="1"/>
          </p:cNvSpPr>
          <p:nvPr>
            <p:ph type="body" sz="half" idx="2"/>
          </p:nvPr>
        </p:nvSpPr>
        <p:spPr/>
        <p:txBody>
          <a:bodyPr/>
          <a:lstStyle/>
          <a:p>
            <a:r>
              <a:rPr lang="en-US" dirty="0" smtClean="0"/>
              <a:t>Playing with the command line</a:t>
            </a:r>
            <a:endParaRPr lang="en-US" dirty="0"/>
          </a:p>
        </p:txBody>
      </p:sp>
      <p:sp>
        <p:nvSpPr>
          <p:cNvPr id="4" name="Title 3"/>
          <p:cNvSpPr>
            <a:spLocks noGrp="1"/>
          </p:cNvSpPr>
          <p:nvPr>
            <p:ph type="title"/>
          </p:nvPr>
        </p:nvSpPr>
        <p:spPr>
          <a:xfrm>
            <a:off x="7159752" y="457200"/>
            <a:ext cx="1809436" cy="1673352"/>
          </a:xfrm>
        </p:spPr>
        <p:txBody>
          <a:bodyPr/>
          <a:lstStyle/>
          <a:p>
            <a:r>
              <a:rPr lang="en-US" dirty="0" err="1" smtClean="0"/>
              <a:t>HomeWork</a:t>
            </a:r>
            <a:endParaRPr lang="en-US" dirty="0"/>
          </a:p>
        </p:txBody>
      </p:sp>
    </p:spTree>
    <p:extLst>
      <p:ext uri="{BB962C8B-B14F-4D97-AF65-F5344CB8AC3E}">
        <p14:creationId xmlns:p14="http://schemas.microsoft.com/office/powerpoint/2010/main" val="423016239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858192"/>
          </a:xfrm>
        </p:spPr>
        <p:txBody>
          <a:bodyPr>
            <a:normAutofit/>
          </a:bodyPr>
          <a:lstStyle/>
          <a:p>
            <a:r>
              <a:rPr lang="en-US" dirty="0" err="1" smtClean="0"/>
              <a:t>Git</a:t>
            </a:r>
            <a:r>
              <a:rPr lang="en-US" dirty="0" smtClean="0"/>
              <a:t> is an open source program for tacking changes in text files. Its was written by the author of the Linux operating system, Linus Torvalds. Use </a:t>
            </a:r>
            <a:r>
              <a:rPr lang="en-US" dirty="0" err="1" smtClean="0"/>
              <a:t>git</a:t>
            </a:r>
            <a:r>
              <a:rPr lang="en-US" dirty="0" smtClean="0"/>
              <a:t> for:</a:t>
            </a:r>
          </a:p>
          <a:p>
            <a:pPr lvl="1"/>
            <a:r>
              <a:rPr lang="en-US" dirty="0" smtClean="0"/>
              <a:t>Tracking software changes</a:t>
            </a:r>
          </a:p>
          <a:p>
            <a:pPr lvl="1"/>
            <a:r>
              <a:rPr lang="en-US" dirty="0" smtClean="0"/>
              <a:t>Tracking notes changes</a:t>
            </a:r>
          </a:p>
          <a:p>
            <a:pPr lvl="1"/>
            <a:r>
              <a:rPr lang="en-US" dirty="0" smtClean="0"/>
              <a:t>Tracking document changes</a:t>
            </a:r>
          </a:p>
          <a:p>
            <a:r>
              <a:rPr lang="en-US" dirty="0" err="1" smtClean="0"/>
              <a:t>Github</a:t>
            </a:r>
            <a:r>
              <a:rPr lang="en-US" dirty="0" smtClean="0"/>
              <a:t> is a web-based </a:t>
            </a:r>
            <a:r>
              <a:rPr lang="en-US" dirty="0" err="1" smtClean="0"/>
              <a:t>Git</a:t>
            </a:r>
            <a:r>
              <a:rPr lang="en-US" dirty="0" smtClean="0"/>
              <a:t> repository hosting service, free to use for open repositories</a:t>
            </a:r>
          </a:p>
          <a:p>
            <a:pPr lvl="1"/>
            <a:r>
              <a:rPr lang="en-US" dirty="0" smtClean="0"/>
              <a:t>This workshop is available via </a:t>
            </a:r>
            <a:r>
              <a:rPr lang="en-US" dirty="0" err="1" smtClean="0"/>
              <a:t>git</a:t>
            </a:r>
            <a:r>
              <a:rPr lang="en-US" dirty="0" smtClean="0"/>
              <a:t> and </a:t>
            </a:r>
            <a:r>
              <a:rPr lang="en-US" dirty="0" err="1" smtClean="0"/>
              <a:t>github</a:t>
            </a:r>
            <a:endParaRPr lang="en-US" dirty="0" smtClean="0"/>
          </a:p>
          <a:p>
            <a:pPr lvl="1"/>
            <a:r>
              <a:rPr lang="en-US" dirty="0">
                <a:hlinkClick r:id="rId2"/>
              </a:rPr>
              <a:t>https://github.com/msettles/Workshop_Community-Profiling</a:t>
            </a:r>
            <a:endParaRPr lang="en-US" dirty="0" smtClean="0">
              <a:hlinkClick r:id="rId2"/>
            </a:endParaRPr>
          </a:p>
        </p:txBody>
      </p:sp>
      <p:sp>
        <p:nvSpPr>
          <p:cNvPr id="3" name="Title 2"/>
          <p:cNvSpPr>
            <a:spLocks noGrp="1"/>
          </p:cNvSpPr>
          <p:nvPr>
            <p:ph type="title"/>
          </p:nvPr>
        </p:nvSpPr>
        <p:spPr/>
        <p:txBody>
          <a:bodyPr/>
          <a:lstStyle/>
          <a:p>
            <a:r>
              <a:rPr lang="en-US" dirty="0" err="1" smtClean="0"/>
              <a:t>gIT</a:t>
            </a:r>
            <a:endParaRPr lang="en-US" dirty="0"/>
          </a:p>
        </p:txBody>
      </p:sp>
    </p:spTree>
    <p:extLst>
      <p:ext uri="{BB962C8B-B14F-4D97-AF65-F5344CB8AC3E}">
        <p14:creationId xmlns:p14="http://schemas.microsoft.com/office/powerpoint/2010/main" val="18274044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Reality</a:t>
            </a:r>
            <a:endParaRPr lang="en-US" dirty="0"/>
          </a:p>
        </p:txBody>
      </p:sp>
      <p:pic>
        <p:nvPicPr>
          <p:cNvPr id="4" name="Picture 3" descr="AssemblyisHar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7023" y="1562760"/>
            <a:ext cx="6390978" cy="4305033"/>
          </a:xfrm>
          <a:prstGeom prst="rect">
            <a:avLst/>
          </a:prstGeom>
        </p:spPr>
      </p:pic>
      <p:sp>
        <p:nvSpPr>
          <p:cNvPr id="5" name="Content Placeholder 5"/>
          <p:cNvSpPr txBox="1">
            <a:spLocks noGrp="1"/>
          </p:cNvSpPr>
          <p:nvPr>
            <p:ph idx="1"/>
          </p:nvPr>
        </p:nvSpPr>
        <p:spPr>
          <a:xfrm>
            <a:off x="653761" y="5986442"/>
            <a:ext cx="8195040" cy="483209"/>
          </a:xfrm>
          <a:prstGeom prst="rect">
            <a:avLst/>
          </a:prstGeom>
          <a:noFill/>
        </p:spPr>
        <p:txBody>
          <a:bodyPr wrap="square" rtlCol="0">
            <a:spAutoFit/>
          </a:bodyPr>
          <a:lstStyle/>
          <a:p>
            <a:pPr algn="ctr"/>
            <a:r>
              <a:rPr lang="en-US" sz="2540" dirty="0">
                <a:solidFill>
                  <a:srgbClr val="FF0000"/>
                </a:solidFill>
              </a:rPr>
              <a:t>Its much more difficult than we may first think</a:t>
            </a:r>
          </a:p>
        </p:txBody>
      </p:sp>
    </p:spTree>
    <p:extLst>
      <p:ext uri="{BB962C8B-B14F-4D97-AF65-F5344CB8AC3E}">
        <p14:creationId xmlns:p14="http://schemas.microsoft.com/office/powerpoint/2010/main" val="130182034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smtClean="0"/>
              <a:t>git</a:t>
            </a:r>
            <a:r>
              <a:rPr lang="en-US" dirty="0" smtClean="0"/>
              <a:t> </a:t>
            </a:r>
            <a:r>
              <a:rPr lang="en-US" dirty="0"/>
              <a:t>clone [repo] </a:t>
            </a:r>
            <a:r>
              <a:rPr lang="en-US" dirty="0" smtClean="0"/>
              <a:t>–to clone a copy of a repository from the remote server (</a:t>
            </a:r>
            <a:r>
              <a:rPr lang="en-US" dirty="0" err="1" smtClean="0"/>
              <a:t>github</a:t>
            </a:r>
            <a:r>
              <a:rPr lang="en-US" dirty="0" smtClean="0"/>
              <a:t>) onto your workstation. With your clone you can edit the documents as you please</a:t>
            </a:r>
            <a:endParaRPr lang="en-US" dirty="0"/>
          </a:p>
          <a:p>
            <a:r>
              <a:rPr lang="en-US" dirty="0" err="1"/>
              <a:t>git</a:t>
            </a:r>
            <a:r>
              <a:rPr lang="en-US" dirty="0"/>
              <a:t> status </a:t>
            </a:r>
            <a:r>
              <a:rPr lang="en-US" dirty="0" smtClean="0"/>
              <a:t>– displays the differences between your repositories and the current working head (changes you’ve made).</a:t>
            </a:r>
          </a:p>
          <a:p>
            <a:r>
              <a:rPr lang="en-US" dirty="0" err="1" smtClean="0"/>
              <a:t>git</a:t>
            </a:r>
            <a:r>
              <a:rPr lang="en-US" dirty="0" smtClean="0"/>
              <a:t> </a:t>
            </a:r>
            <a:r>
              <a:rPr lang="en-US" dirty="0"/>
              <a:t>pull – when you fetch in changes to the repository and merging them in. </a:t>
            </a:r>
            <a:r>
              <a:rPr lang="en-US" dirty="0" smtClean="0"/>
              <a:t>for example if I edited the workshop repository, you can then pull in those changes to your workstation</a:t>
            </a:r>
          </a:p>
          <a:p>
            <a:r>
              <a:rPr lang="en-US" dirty="0" err="1"/>
              <a:t>g</a:t>
            </a:r>
            <a:r>
              <a:rPr lang="en-US" dirty="0" err="1" smtClean="0"/>
              <a:t>it</a:t>
            </a:r>
            <a:r>
              <a:rPr lang="en-US" dirty="0" smtClean="0"/>
              <a:t> checkout – to checkout different branches</a:t>
            </a:r>
            <a:endParaRPr lang="en-US" dirty="0"/>
          </a:p>
          <a:p>
            <a:endParaRPr lang="en-US" dirty="0"/>
          </a:p>
        </p:txBody>
      </p:sp>
      <p:sp>
        <p:nvSpPr>
          <p:cNvPr id="3" name="Title 2"/>
          <p:cNvSpPr>
            <a:spLocks noGrp="1"/>
          </p:cNvSpPr>
          <p:nvPr>
            <p:ph type="title"/>
          </p:nvPr>
        </p:nvSpPr>
        <p:spPr/>
        <p:txBody>
          <a:bodyPr/>
          <a:lstStyle/>
          <a:p>
            <a:r>
              <a:rPr lang="en-US" dirty="0" smtClean="0"/>
              <a:t>GIT</a:t>
            </a:r>
            <a:endParaRPr lang="en-US" dirty="0"/>
          </a:p>
        </p:txBody>
      </p:sp>
    </p:spTree>
    <p:extLst>
      <p:ext uri="{BB962C8B-B14F-4D97-AF65-F5344CB8AC3E}">
        <p14:creationId xmlns:p14="http://schemas.microsoft.com/office/powerpoint/2010/main" val="202273691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304800"/>
            <a:ext cx="6105525" cy="5853113"/>
          </a:xfrm>
        </p:spPr>
        <p:txBody>
          <a:bodyPr>
            <a:normAutofit/>
          </a:bodyPr>
          <a:lstStyle/>
          <a:p>
            <a:pPr marL="45720" indent="0">
              <a:buNone/>
            </a:pPr>
            <a:r>
              <a:rPr lang="en-US" b="1" dirty="0" smtClean="0"/>
              <a:t>Perform</a:t>
            </a:r>
          </a:p>
          <a:p>
            <a:r>
              <a:rPr lang="en-US" sz="2600" dirty="0" smtClean="0"/>
              <a:t>Install</a:t>
            </a:r>
            <a:r>
              <a:rPr lang="en-US" dirty="0" smtClean="0"/>
              <a:t> system software</a:t>
            </a:r>
          </a:p>
          <a:p>
            <a:pPr lvl="1"/>
            <a:r>
              <a:rPr lang="en-US" sz="2000" dirty="0" err="1" smtClean="0"/>
              <a:t>sudo</a:t>
            </a:r>
            <a:r>
              <a:rPr lang="en-US" sz="2000" dirty="0" smtClean="0"/>
              <a:t> </a:t>
            </a:r>
            <a:r>
              <a:rPr lang="en-US" sz="2000" dirty="0"/>
              <a:t>apt-get install </a:t>
            </a:r>
            <a:r>
              <a:rPr lang="en-US" sz="2000" dirty="0" smtClean="0"/>
              <a:t>bowtie2</a:t>
            </a:r>
          </a:p>
          <a:p>
            <a:pPr lvl="1"/>
            <a:r>
              <a:rPr lang="en-US" sz="2000" dirty="0" err="1" smtClean="0"/>
              <a:t>sudo</a:t>
            </a:r>
            <a:r>
              <a:rPr lang="en-US" sz="2000" dirty="0" smtClean="0"/>
              <a:t> </a:t>
            </a:r>
            <a:r>
              <a:rPr lang="en-US" sz="2000" dirty="0"/>
              <a:t>apt-get install </a:t>
            </a:r>
            <a:r>
              <a:rPr lang="en-US" sz="2000" dirty="0" smtClean="0"/>
              <a:t>openjdk-7-jdk</a:t>
            </a:r>
          </a:p>
          <a:p>
            <a:pPr lvl="1"/>
            <a:r>
              <a:rPr lang="en-US" sz="2000" dirty="0" err="1" smtClean="0"/>
              <a:t>sudo</a:t>
            </a:r>
            <a:r>
              <a:rPr lang="en-US" sz="2000" dirty="0" smtClean="0"/>
              <a:t> </a:t>
            </a:r>
            <a:r>
              <a:rPr lang="en-US" sz="2000" dirty="0"/>
              <a:t>apt-get install ant</a:t>
            </a:r>
          </a:p>
          <a:p>
            <a:r>
              <a:rPr lang="en-US" sz="2400" dirty="0" smtClean="0"/>
              <a:t>Using </a:t>
            </a:r>
            <a:r>
              <a:rPr lang="en-US" sz="2400" dirty="0" err="1" smtClean="0"/>
              <a:t>git</a:t>
            </a:r>
            <a:r>
              <a:rPr lang="en-US" sz="2400" dirty="0" smtClean="0"/>
              <a:t> clone, </a:t>
            </a:r>
            <a:r>
              <a:rPr lang="en-US" sz="2400" dirty="0"/>
              <a:t>i</a:t>
            </a:r>
            <a:r>
              <a:rPr lang="en-US" sz="2400" dirty="0" smtClean="0"/>
              <a:t>nstall from repositories on </a:t>
            </a:r>
            <a:r>
              <a:rPr lang="en-US" sz="2400" dirty="0" err="1" smtClean="0"/>
              <a:t>github</a:t>
            </a:r>
            <a:endParaRPr lang="en-US" sz="2400" dirty="0" smtClean="0"/>
          </a:p>
          <a:p>
            <a:pPr lvl="1"/>
            <a:r>
              <a:rPr lang="en-US" sz="2000" dirty="0" smtClean="0"/>
              <a:t>FLASH2</a:t>
            </a:r>
          </a:p>
          <a:p>
            <a:pPr lvl="2"/>
            <a:r>
              <a:rPr lang="en-US" sz="2000" dirty="0" smtClean="0"/>
              <a:t>Using Make, link onto the Path</a:t>
            </a:r>
          </a:p>
          <a:p>
            <a:pPr lvl="1"/>
            <a:r>
              <a:rPr lang="en-US" sz="2000" dirty="0" err="1" smtClean="0"/>
              <a:t>RDPtools</a:t>
            </a:r>
            <a:endParaRPr lang="en-US" sz="2000" dirty="0" smtClean="0"/>
          </a:p>
          <a:p>
            <a:pPr lvl="2"/>
            <a:r>
              <a:rPr lang="en-US" sz="2000" dirty="0" smtClean="0"/>
              <a:t>Using Make</a:t>
            </a:r>
          </a:p>
          <a:p>
            <a:pPr lvl="1"/>
            <a:r>
              <a:rPr lang="en-US" sz="2000" dirty="0" err="1" smtClean="0"/>
              <a:t>dbcAmplicons</a:t>
            </a:r>
            <a:endParaRPr lang="en-US" sz="2000" dirty="0" smtClean="0"/>
          </a:p>
          <a:p>
            <a:pPr lvl="2"/>
            <a:r>
              <a:rPr lang="en-US" sz="2000" dirty="0" smtClean="0"/>
              <a:t>python </a:t>
            </a:r>
            <a:r>
              <a:rPr lang="en-US" sz="2000" dirty="0" err="1" smtClean="0"/>
              <a:t>setup.py</a:t>
            </a:r>
            <a:r>
              <a:rPr lang="en-US" sz="2000" dirty="0" smtClean="0"/>
              <a:t> install</a:t>
            </a:r>
          </a:p>
        </p:txBody>
      </p:sp>
      <p:sp>
        <p:nvSpPr>
          <p:cNvPr id="6" name="Text Placeholder 5"/>
          <p:cNvSpPr>
            <a:spLocks noGrp="1"/>
          </p:cNvSpPr>
          <p:nvPr>
            <p:ph type="body" sz="half" idx="2"/>
          </p:nvPr>
        </p:nvSpPr>
        <p:spPr/>
        <p:txBody>
          <a:bodyPr/>
          <a:lstStyle/>
          <a:p>
            <a:r>
              <a:rPr lang="en-US" dirty="0" smtClean="0"/>
              <a:t>Install </a:t>
            </a:r>
            <a:r>
              <a:rPr lang="en-US" dirty="0" err="1" smtClean="0"/>
              <a:t>expHTS</a:t>
            </a:r>
            <a:r>
              <a:rPr lang="en-US" dirty="0" smtClean="0"/>
              <a:t> using </a:t>
            </a:r>
            <a:r>
              <a:rPr lang="en-US" dirty="0" err="1" smtClean="0"/>
              <a:t>git</a:t>
            </a:r>
            <a:r>
              <a:rPr lang="en-US" dirty="0" smtClean="0"/>
              <a:t> and python</a:t>
            </a:r>
            <a:endParaRPr lang="en-US" dirty="0"/>
          </a:p>
        </p:txBody>
      </p:sp>
      <p:sp>
        <p:nvSpPr>
          <p:cNvPr id="4" name="Title 3"/>
          <p:cNvSpPr>
            <a:spLocks noGrp="1"/>
          </p:cNvSpPr>
          <p:nvPr>
            <p:ph type="title"/>
          </p:nvPr>
        </p:nvSpPr>
        <p:spPr>
          <a:xfrm>
            <a:off x="7159752" y="457200"/>
            <a:ext cx="1809436" cy="1673352"/>
          </a:xfrm>
        </p:spPr>
        <p:txBody>
          <a:bodyPr/>
          <a:lstStyle/>
          <a:p>
            <a:r>
              <a:rPr lang="en-US" dirty="0" err="1" smtClean="0"/>
              <a:t>HOMeWORK</a:t>
            </a:r>
            <a:endParaRPr lang="en-US" dirty="0"/>
          </a:p>
        </p:txBody>
      </p:sp>
    </p:spTree>
    <p:extLst>
      <p:ext uri="{BB962C8B-B14F-4D97-AF65-F5344CB8AC3E}">
        <p14:creationId xmlns:p14="http://schemas.microsoft.com/office/powerpoint/2010/main" val="147314797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smtClean="0"/>
              <a:t>Section</a:t>
            </a:r>
            <a:endParaRPr lang="en-US" dirty="0"/>
          </a:p>
        </p:txBody>
      </p:sp>
      <p:sp>
        <p:nvSpPr>
          <p:cNvPr id="5" name="Title 4"/>
          <p:cNvSpPr>
            <a:spLocks noGrp="1"/>
          </p:cNvSpPr>
          <p:nvPr>
            <p:ph type="title"/>
          </p:nvPr>
        </p:nvSpPr>
        <p:spPr/>
        <p:txBody>
          <a:bodyPr/>
          <a:lstStyle/>
          <a:p>
            <a:r>
              <a:rPr lang="en-US" dirty="0" err="1" smtClean="0"/>
              <a:t>dbcAmplicons</a:t>
            </a:r>
            <a:endParaRPr lang="en-US" dirty="0"/>
          </a:p>
        </p:txBody>
      </p:sp>
    </p:spTree>
    <p:extLst>
      <p:ext uri="{BB962C8B-B14F-4D97-AF65-F5344CB8AC3E}">
        <p14:creationId xmlns:p14="http://schemas.microsoft.com/office/powerpoint/2010/main" val="78889613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Microbial community analysis</a:t>
            </a:r>
          </a:p>
        </p:txBody>
      </p:sp>
      <p:sp>
        <p:nvSpPr>
          <p:cNvPr id="61" name="Shape 61"/>
          <p:cNvSpPr txBox="1">
            <a:spLocks noGrp="1"/>
          </p:cNvSpPr>
          <p:nvPr>
            <p:ph type="body" idx="1"/>
          </p:nvPr>
        </p:nvSpPr>
        <p:spPr>
          <a:prstGeom prst="rect">
            <a:avLst/>
          </a:prstGeom>
        </p:spPr>
        <p:txBody>
          <a:bodyPr vert="horz" lIns="91425" tIns="91425" rIns="91425" bIns="91425" rtlCol="0" anchor="t" anchorCtr="0">
            <a:noAutofit/>
          </a:bodyPr>
          <a:lstStyle/>
          <a:p>
            <a:pPr>
              <a:buNone/>
            </a:pPr>
            <a:r>
              <a:rPr lang="en" dirty="0"/>
              <a:t>Goal: </a:t>
            </a:r>
            <a:r>
              <a:rPr lang="en" dirty="0" smtClean="0"/>
              <a:t>A </a:t>
            </a:r>
            <a:r>
              <a:rPr lang="en" dirty="0"/>
              <a:t>culture independent method for profiling the diversity of a community.</a:t>
            </a:r>
          </a:p>
          <a:p>
            <a:pPr>
              <a:buNone/>
            </a:pPr>
            <a:endParaRPr lang="en-US" dirty="0" smtClean="0"/>
          </a:p>
          <a:p>
            <a:pPr>
              <a:buNone/>
            </a:pPr>
            <a:r>
              <a:rPr lang="en-US" dirty="0"/>
              <a:t>High-throughput sequencing </a:t>
            </a:r>
            <a:r>
              <a:rPr lang="en-US" dirty="0" smtClean="0"/>
              <a:t>technologies (such as Illumina) </a:t>
            </a:r>
            <a:r>
              <a:rPr lang="en-US" dirty="0"/>
              <a:t>can generate millions of </a:t>
            </a:r>
            <a:r>
              <a:rPr lang="en-US" dirty="0" err="1" smtClean="0"/>
              <a:t>amplicons</a:t>
            </a:r>
            <a:r>
              <a:rPr lang="en-US" dirty="0" smtClean="0"/>
              <a:t>, across thousands of samples </a:t>
            </a:r>
            <a:r>
              <a:rPr lang="en-US" dirty="0"/>
              <a:t>in a single run, and </a:t>
            </a:r>
            <a:r>
              <a:rPr lang="en-US" dirty="0" smtClean="0"/>
              <a:t>are today </a:t>
            </a:r>
            <a:r>
              <a:rPr lang="en-US" dirty="0"/>
              <a:t>our best approach to deeply assess the environmental or clinical diversity of complex microbial assemblages of archaea, bacteria, and eukaryotes</a:t>
            </a:r>
            <a:r>
              <a:rPr lang="en-US" dirty="0" smtClean="0"/>
              <a:t>.</a:t>
            </a:r>
          </a:p>
          <a:p>
            <a:pPr>
              <a:buNone/>
            </a:pPr>
            <a:endParaRPr dirty="0"/>
          </a:p>
          <a:p>
            <a:pPr>
              <a:buNone/>
            </a:pPr>
            <a:r>
              <a:rPr lang="en" dirty="0"/>
              <a:t>Using </a:t>
            </a:r>
            <a:r>
              <a:rPr lang="en-US" dirty="0" smtClean="0"/>
              <a:t>sequence </a:t>
            </a:r>
            <a:r>
              <a:rPr lang="en" dirty="0" smtClean="0"/>
              <a:t>variation </a:t>
            </a:r>
            <a:r>
              <a:rPr lang="en-US" dirty="0" smtClean="0"/>
              <a:t>with</a:t>
            </a:r>
            <a:r>
              <a:rPr lang="en" dirty="0" smtClean="0"/>
              <a:t>in </a:t>
            </a:r>
            <a:r>
              <a:rPr lang="en" dirty="0"/>
              <a:t>a </a:t>
            </a:r>
            <a:r>
              <a:rPr lang="en-US" dirty="0" smtClean="0"/>
              <a:t>common </a:t>
            </a:r>
            <a:r>
              <a:rPr lang="en" dirty="0" smtClean="0"/>
              <a:t>gene</a:t>
            </a:r>
            <a:r>
              <a:rPr lang="en-US" dirty="0" smtClean="0"/>
              <a:t> (e.g. 16s)</a:t>
            </a:r>
            <a:r>
              <a:rPr lang="en" dirty="0" smtClean="0"/>
              <a:t> </a:t>
            </a:r>
            <a:r>
              <a:rPr lang="en" dirty="0"/>
              <a:t>to </a:t>
            </a:r>
            <a:r>
              <a:rPr lang="en-US" dirty="0" smtClean="0"/>
              <a:t>assign and </a:t>
            </a:r>
            <a:r>
              <a:rPr lang="en" dirty="0" smtClean="0"/>
              <a:t>count </a:t>
            </a:r>
            <a:r>
              <a:rPr lang="en" dirty="0"/>
              <a:t>community members rather than counting individual cells. Assume each sequence variant is one community member.</a:t>
            </a:r>
          </a:p>
        </p:txBody>
      </p:sp>
    </p:spTree>
    <p:extLst>
      <p:ext uri="{BB962C8B-B14F-4D97-AF65-F5344CB8AC3E}">
        <p14:creationId xmlns:p14="http://schemas.microsoft.com/office/powerpoint/2010/main" val="929497461"/>
      </p:ext>
    </p:extLst>
  </p:cSld>
  <p:clrMapOvr>
    <a:masterClrMapping/>
  </p:clrMapOvr>
  <p:transition spd="slow">
    <p:cut/>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Amplicons: Common Approach</a:t>
            </a:r>
            <a:endParaRPr lang="en-US" dirty="0"/>
          </a:p>
        </p:txBody>
      </p:sp>
      <p:pic>
        <p:nvPicPr>
          <p:cNvPr id="4" name="Picture 3" descr="LibraryPreparati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9855" y="3804121"/>
            <a:ext cx="3836563" cy="2537279"/>
          </a:xfrm>
          <a:prstGeom prst="rect">
            <a:avLst/>
          </a:prstGeom>
        </p:spPr>
      </p:pic>
      <p:sp>
        <p:nvSpPr>
          <p:cNvPr id="5" name="TextBox 4"/>
          <p:cNvSpPr txBox="1"/>
          <p:nvPr/>
        </p:nvSpPr>
        <p:spPr>
          <a:xfrm>
            <a:off x="1824191" y="4691566"/>
            <a:ext cx="1555364" cy="762388"/>
          </a:xfrm>
          <a:prstGeom prst="rect">
            <a:avLst/>
          </a:prstGeom>
          <a:noFill/>
        </p:spPr>
        <p:txBody>
          <a:bodyPr wrap="square" rtlCol="0">
            <a:spAutoFit/>
          </a:bodyPr>
          <a:lstStyle/>
          <a:p>
            <a:pPr algn="ctr"/>
            <a:r>
              <a:rPr lang="en-US" sz="2177" smtClean="0"/>
              <a:t>Common approach</a:t>
            </a:r>
            <a:endParaRPr lang="en-US" sz="2177" dirty="0"/>
          </a:p>
        </p:txBody>
      </p:sp>
      <p:sp>
        <p:nvSpPr>
          <p:cNvPr id="6" name="TextBox 5"/>
          <p:cNvSpPr txBox="1"/>
          <p:nvPr/>
        </p:nvSpPr>
        <p:spPr>
          <a:xfrm>
            <a:off x="1720501" y="2051364"/>
            <a:ext cx="6065917" cy="1558119"/>
          </a:xfrm>
          <a:prstGeom prst="rect">
            <a:avLst/>
          </a:prstGeom>
          <a:noFill/>
        </p:spPr>
        <p:txBody>
          <a:bodyPr wrap="square" rtlCol="0">
            <a:spAutoFit/>
          </a:bodyPr>
          <a:lstStyle/>
          <a:p>
            <a:pPr marL="194424" indent="-194424">
              <a:buFont typeface="Arial"/>
              <a:buChar char="•"/>
            </a:pPr>
            <a:r>
              <a:rPr lang="en-US" sz="1905" dirty="0"/>
              <a:t>Single PCR</a:t>
            </a:r>
          </a:p>
          <a:p>
            <a:pPr marL="194424" indent="-194424">
              <a:buFont typeface="Arial"/>
              <a:buChar char="•"/>
            </a:pPr>
            <a:r>
              <a:rPr lang="en-US" sz="1905" dirty="0"/>
              <a:t>Long primer sequences (~75bp) that contain barcodes and sequencing adapters</a:t>
            </a:r>
          </a:p>
          <a:p>
            <a:pPr marL="194424" indent="-194424">
              <a:buFont typeface="Arial"/>
              <a:buChar char="•"/>
            </a:pPr>
            <a:r>
              <a:rPr lang="en-US" sz="1905" dirty="0"/>
              <a:t>Single or dual barcodes</a:t>
            </a:r>
          </a:p>
          <a:p>
            <a:pPr lvl="1"/>
            <a:r>
              <a:rPr lang="en-US" sz="1905" dirty="0"/>
              <a:t>(dual barcode often within read 2)</a:t>
            </a:r>
          </a:p>
        </p:txBody>
      </p:sp>
    </p:spTree>
    <p:extLst>
      <p:ext uri="{BB962C8B-B14F-4D97-AF65-F5344CB8AC3E}">
        <p14:creationId xmlns:p14="http://schemas.microsoft.com/office/powerpoint/2010/main" val="114025780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dbcAmplicons</a:t>
            </a:r>
            <a:endParaRPr lang="en-US" dirty="0"/>
          </a:p>
        </p:txBody>
      </p:sp>
      <p:sp>
        <p:nvSpPr>
          <p:cNvPr id="3" name="Content Placeholder 2"/>
          <p:cNvSpPr>
            <a:spLocks noGrp="1"/>
          </p:cNvSpPr>
          <p:nvPr>
            <p:ph idx="1"/>
          </p:nvPr>
        </p:nvSpPr>
        <p:spPr/>
        <p:txBody>
          <a:bodyPr>
            <a:normAutofit/>
          </a:bodyPr>
          <a:lstStyle/>
          <a:p>
            <a:r>
              <a:rPr lang="en-US" dirty="0" smtClean="0"/>
              <a:t>Originally conceived in late 2012 to lower per sample costs on relatively short targeted (PCR) regions</a:t>
            </a:r>
          </a:p>
          <a:p>
            <a:pPr lvl="1"/>
            <a:r>
              <a:rPr lang="en-US" dirty="0" smtClean="0"/>
              <a:t>16S, ITS, LSU, 18S, etc. Community profiling</a:t>
            </a:r>
          </a:p>
          <a:p>
            <a:pPr lvl="1"/>
            <a:r>
              <a:rPr lang="en-US" dirty="0" smtClean="0"/>
              <a:t>Extraction of mitochondria, </a:t>
            </a:r>
            <a:r>
              <a:rPr lang="en-US" dirty="0" err="1" smtClean="0"/>
              <a:t>virae</a:t>
            </a:r>
            <a:r>
              <a:rPr lang="en-US" dirty="0" smtClean="0"/>
              <a:t>, chloroplast regions, plasmids by PCR</a:t>
            </a:r>
          </a:p>
          <a:p>
            <a:pPr lvl="1"/>
            <a:r>
              <a:rPr lang="en-US" dirty="0" smtClean="0"/>
              <a:t>Genotyping of samples for </a:t>
            </a:r>
            <a:r>
              <a:rPr lang="en-US" dirty="0" err="1" smtClean="0"/>
              <a:t>phylogenomics</a:t>
            </a:r>
            <a:r>
              <a:rPr lang="en-US" dirty="0" smtClean="0"/>
              <a:t>, genome to phenotype interactions</a:t>
            </a:r>
          </a:p>
          <a:p>
            <a:r>
              <a:rPr lang="en-US" dirty="0" smtClean="0"/>
              <a:t>Uses the Illumina platform, capably of pooling thousands, or even tens of thousands of barcoded samples/targets per sequencing run.</a:t>
            </a:r>
            <a:endParaRPr lang="en-US" dirty="0"/>
          </a:p>
          <a:p>
            <a:r>
              <a:rPr lang="en-US" dirty="0" smtClean="0"/>
              <a:t>Core Facility friendly, facilitates interactions between and across individual labs, standardizing workflows.</a:t>
            </a:r>
            <a:endParaRPr lang="en-US" dirty="0"/>
          </a:p>
        </p:txBody>
      </p:sp>
    </p:spTree>
    <p:extLst>
      <p:ext uri="{BB962C8B-B14F-4D97-AF65-F5344CB8AC3E}">
        <p14:creationId xmlns:p14="http://schemas.microsoft.com/office/powerpoint/2010/main" val="16884600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Amplicons: Alternative Approach</a:t>
            </a:r>
            <a:endParaRPr lang="en-US" dirty="0"/>
          </a:p>
        </p:txBody>
      </p:sp>
      <p:pic>
        <p:nvPicPr>
          <p:cNvPr id="107" name="Picture 106" descr="dbcPC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975" y="1659248"/>
            <a:ext cx="6155776" cy="4333412"/>
          </a:xfrm>
          <a:prstGeom prst="rect">
            <a:avLst/>
          </a:prstGeom>
        </p:spPr>
      </p:pic>
      <p:sp>
        <p:nvSpPr>
          <p:cNvPr id="108" name="TextBox 107"/>
          <p:cNvSpPr txBox="1"/>
          <p:nvPr/>
        </p:nvSpPr>
        <p:spPr>
          <a:xfrm>
            <a:off x="1188371" y="6243231"/>
            <a:ext cx="5910380" cy="322717"/>
          </a:xfrm>
          <a:prstGeom prst="rect">
            <a:avLst/>
          </a:prstGeom>
          <a:solidFill>
            <a:srgbClr val="0000FF">
              <a:alpha val="25000"/>
            </a:srgbClr>
          </a:solidFill>
          <a:ln>
            <a:solidFill>
              <a:srgbClr val="0000FF"/>
            </a:solidFill>
          </a:ln>
        </p:spPr>
        <p:txBody>
          <a:bodyPr wrap="square" rtlCol="0">
            <a:spAutoFit/>
          </a:bodyPr>
          <a:lstStyle/>
          <a:p>
            <a:r>
              <a:rPr lang="en-US" sz="1497" b="1" dirty="0"/>
              <a:t>Barcodes and adapters are added in the second round of PCR</a:t>
            </a:r>
            <a:endParaRPr lang="en-US" sz="1225" dirty="0"/>
          </a:p>
        </p:txBody>
      </p:sp>
      <p:sp>
        <p:nvSpPr>
          <p:cNvPr id="109" name="TextBox 108"/>
          <p:cNvSpPr txBox="1"/>
          <p:nvPr/>
        </p:nvSpPr>
        <p:spPr>
          <a:xfrm>
            <a:off x="7297667" y="2612570"/>
            <a:ext cx="1407388" cy="657872"/>
          </a:xfrm>
          <a:prstGeom prst="rect">
            <a:avLst/>
          </a:prstGeom>
          <a:noFill/>
        </p:spPr>
        <p:txBody>
          <a:bodyPr wrap="square" rtlCol="0">
            <a:spAutoFit/>
          </a:bodyPr>
          <a:lstStyle/>
          <a:p>
            <a:r>
              <a:rPr lang="en-US" sz="1225" b="1" dirty="0">
                <a:solidFill>
                  <a:srgbClr val="FF0000"/>
                </a:solidFill>
              </a:rPr>
              <a:t>PCR-1</a:t>
            </a:r>
          </a:p>
          <a:p>
            <a:r>
              <a:rPr lang="en-US" sz="1225" b="1" dirty="0">
                <a:solidFill>
                  <a:srgbClr val="FF0000"/>
                </a:solidFill>
              </a:rPr>
              <a:t>Template with overhang</a:t>
            </a:r>
          </a:p>
        </p:txBody>
      </p:sp>
      <p:sp>
        <p:nvSpPr>
          <p:cNvPr id="110" name="TextBox 109"/>
          <p:cNvSpPr txBox="1"/>
          <p:nvPr/>
        </p:nvSpPr>
        <p:spPr>
          <a:xfrm>
            <a:off x="7297667" y="4701372"/>
            <a:ext cx="1303697" cy="657872"/>
          </a:xfrm>
          <a:prstGeom prst="rect">
            <a:avLst/>
          </a:prstGeom>
          <a:noFill/>
        </p:spPr>
        <p:txBody>
          <a:bodyPr wrap="square" rtlCol="0">
            <a:spAutoFit/>
          </a:bodyPr>
          <a:lstStyle/>
          <a:p>
            <a:r>
              <a:rPr lang="en-US" sz="1225" b="1" dirty="0">
                <a:solidFill>
                  <a:srgbClr val="FF0000"/>
                </a:solidFill>
              </a:rPr>
              <a:t>PCR-2</a:t>
            </a:r>
          </a:p>
          <a:p>
            <a:r>
              <a:rPr lang="en-US" sz="1225" b="1" dirty="0">
                <a:solidFill>
                  <a:srgbClr val="FF0000"/>
                </a:solidFill>
              </a:rPr>
              <a:t>Add barcodes and adapters</a:t>
            </a:r>
          </a:p>
        </p:txBody>
      </p:sp>
    </p:spTree>
    <p:extLst>
      <p:ext uri="{BB962C8B-B14F-4D97-AF65-F5344CB8AC3E}">
        <p14:creationId xmlns:p14="http://schemas.microsoft.com/office/powerpoint/2010/main" val="96882431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Multiplex Samples</a:t>
            </a:r>
            <a:endParaRPr lang="en-US" dirty="0"/>
          </a:p>
        </p:txBody>
      </p:sp>
      <p:sp>
        <p:nvSpPr>
          <p:cNvPr id="3" name="Title 1"/>
          <p:cNvSpPr txBox="1">
            <a:spLocks/>
          </p:cNvSpPr>
          <p:nvPr/>
        </p:nvSpPr>
        <p:spPr bwMode="auto">
          <a:xfrm>
            <a:off x="2097212" y="2076590"/>
            <a:ext cx="5599308" cy="777682"/>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normAutofit fontScale="97500"/>
          </a:bodyPr>
          <a:lstStyle>
            <a:lvl1pPr algn="r" defTabSz="449263" rtl="0" eaLnBrk="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mj-lt"/>
                <a:ea typeface="ＭＳ Ｐゴシック" charset="0"/>
                <a:cs typeface="+mj-cs"/>
              </a:defRPr>
            </a:lvl1pPr>
            <a:lvl2pPr algn="r" defTabSz="449263" rtl="0" eaLnBrk="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Arial" charset="0"/>
                <a:ea typeface="ＭＳ Ｐゴシック" charset="0"/>
                <a:cs typeface="Arial Unicode MS" charset="0"/>
              </a:defRPr>
            </a:lvl2pPr>
            <a:lvl3pPr algn="r" defTabSz="449263" rtl="0" eaLnBrk="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Arial" charset="0"/>
                <a:ea typeface="ＭＳ Ｐゴシック" charset="0"/>
                <a:cs typeface="Arial Unicode MS" charset="0"/>
              </a:defRPr>
            </a:lvl3pPr>
            <a:lvl4pPr algn="r" defTabSz="449263" rtl="0" eaLnBrk="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Arial" charset="0"/>
                <a:ea typeface="ＭＳ Ｐゴシック" charset="0"/>
                <a:cs typeface="Arial Unicode MS" charset="0"/>
              </a:defRPr>
            </a:lvl4pPr>
            <a:lvl5pPr algn="r" defTabSz="449263" rtl="0" eaLnBrk="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Arial" charset="0"/>
                <a:ea typeface="ＭＳ Ｐゴシック" charset="0"/>
                <a:cs typeface="Arial Unicode MS" charset="0"/>
              </a:defRPr>
            </a:lvl5pPr>
            <a:lvl6pPr marL="2514600" indent="-228600" algn="r" defTabSz="449263" rtl="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Arial" charset="0"/>
                <a:ea typeface="Arial Unicode MS" charset="0"/>
                <a:cs typeface="Arial Unicode MS" charset="0"/>
              </a:defRPr>
            </a:lvl6pPr>
            <a:lvl7pPr marL="2971800" indent="-228600" algn="r" defTabSz="449263" rtl="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Arial" charset="0"/>
                <a:ea typeface="Arial Unicode MS" charset="0"/>
                <a:cs typeface="Arial Unicode MS" charset="0"/>
              </a:defRPr>
            </a:lvl7pPr>
            <a:lvl8pPr marL="3429000" indent="-228600" algn="r" defTabSz="449263" rtl="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Arial" charset="0"/>
                <a:ea typeface="Arial Unicode MS" charset="0"/>
                <a:cs typeface="Arial Unicode MS" charset="0"/>
              </a:defRPr>
            </a:lvl8pPr>
            <a:lvl9pPr marL="3886200" indent="-228600" algn="r" defTabSz="449263" rtl="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Arial" charset="0"/>
                <a:ea typeface="Arial Unicode MS" charset="0"/>
                <a:cs typeface="Arial Unicode MS" charset="0"/>
              </a:defRPr>
            </a:lvl9pPr>
          </a:lstStyle>
          <a:p>
            <a:pPr algn="ctr"/>
            <a:r>
              <a:rPr lang="en-US" sz="1905" b="0" dirty="0">
                <a:solidFill>
                  <a:schemeClr val="tx1"/>
                </a:solidFill>
              </a:rPr>
              <a:t>Dual barcoding allows for massively multiplexing of samples using only a relatively few primers</a:t>
            </a:r>
          </a:p>
        </p:txBody>
      </p:sp>
      <p:sp>
        <p:nvSpPr>
          <p:cNvPr id="4" name="Rectangle 3"/>
          <p:cNvSpPr/>
          <p:nvPr/>
        </p:nvSpPr>
        <p:spPr>
          <a:xfrm>
            <a:off x="2566531" y="3632282"/>
            <a:ext cx="1421093" cy="1851276"/>
          </a:xfrm>
          <a:prstGeom prst="rect">
            <a:avLst/>
          </a:prstGeom>
        </p:spPr>
        <p:txBody>
          <a:bodyPr wrap="square">
            <a:spAutoFit/>
          </a:bodyPr>
          <a:lstStyle/>
          <a:p>
            <a:r>
              <a:rPr lang="en-US" sz="1905" baseline="30000" dirty="0">
                <a:latin typeface="Times New Roman"/>
                <a:cs typeface="Times New Roman"/>
              </a:rPr>
              <a:t>GTATCGTC</a:t>
            </a:r>
          </a:p>
          <a:p>
            <a:endParaRPr lang="en-US" sz="1905" baseline="30000" dirty="0">
              <a:latin typeface="Times New Roman"/>
              <a:cs typeface="Times New Roman"/>
            </a:endParaRPr>
          </a:p>
          <a:p>
            <a:r>
              <a:rPr lang="en-US" sz="1905" baseline="30000" dirty="0">
                <a:latin typeface="Times New Roman"/>
                <a:cs typeface="Times New Roman"/>
              </a:rPr>
              <a:t>TGCTCGTA</a:t>
            </a:r>
          </a:p>
          <a:p>
            <a:endParaRPr lang="en-US" sz="1905" baseline="30000" dirty="0">
              <a:latin typeface="Times New Roman"/>
              <a:cs typeface="Times New Roman"/>
            </a:endParaRPr>
          </a:p>
          <a:p>
            <a:r>
              <a:rPr lang="en-US" sz="1905" baseline="30000" dirty="0">
                <a:latin typeface="Times New Roman"/>
                <a:cs typeface="Times New Roman"/>
              </a:rPr>
              <a:t>GTCGTCGT</a:t>
            </a:r>
          </a:p>
          <a:p>
            <a:endParaRPr lang="en-US" sz="1905" baseline="30000" dirty="0">
              <a:latin typeface="Times New Roman"/>
              <a:cs typeface="Times New Roman"/>
            </a:endParaRPr>
          </a:p>
          <a:p>
            <a:r>
              <a:rPr lang="en-US" sz="1905" baseline="30000" dirty="0">
                <a:latin typeface="Times New Roman"/>
                <a:cs typeface="Times New Roman"/>
              </a:rPr>
              <a:t>GTGCGTGT</a:t>
            </a:r>
          </a:p>
          <a:p>
            <a:endParaRPr lang="en-US" sz="1905" baseline="30000" dirty="0">
              <a:latin typeface="Times New Roman"/>
              <a:cs typeface="Times New Roman"/>
            </a:endParaRPr>
          </a:p>
          <a:p>
            <a:r>
              <a:rPr lang="en-US" sz="1905" baseline="30000" dirty="0">
                <a:latin typeface="Times New Roman"/>
                <a:cs typeface="Times New Roman"/>
              </a:rPr>
              <a:t>GCGTCGTG</a:t>
            </a:r>
          </a:p>
        </p:txBody>
      </p:sp>
      <p:sp>
        <p:nvSpPr>
          <p:cNvPr id="5" name="TextBox 4"/>
          <p:cNvSpPr txBox="1"/>
          <p:nvPr/>
        </p:nvSpPr>
        <p:spPr>
          <a:xfrm>
            <a:off x="5918945" y="3625032"/>
            <a:ext cx="1608246" cy="1851276"/>
          </a:xfrm>
          <a:prstGeom prst="rect">
            <a:avLst/>
          </a:prstGeom>
          <a:noFill/>
        </p:spPr>
        <p:txBody>
          <a:bodyPr wrap="square" rtlCol="0">
            <a:spAutoFit/>
          </a:bodyPr>
          <a:lstStyle/>
          <a:p>
            <a:r>
              <a:rPr lang="en-US" sz="1905" baseline="30000" dirty="0">
                <a:latin typeface="Times New Roman"/>
                <a:cs typeface="Times New Roman"/>
              </a:rPr>
              <a:t>GTCGTGTA</a:t>
            </a:r>
          </a:p>
          <a:p>
            <a:endParaRPr lang="en-US" sz="1905" baseline="30000" dirty="0">
              <a:latin typeface="Times New Roman"/>
              <a:cs typeface="Times New Roman"/>
            </a:endParaRPr>
          </a:p>
          <a:p>
            <a:r>
              <a:rPr lang="en-US" sz="1905" baseline="30000" dirty="0">
                <a:latin typeface="Times New Roman"/>
                <a:cs typeface="Times New Roman"/>
              </a:rPr>
              <a:t>GATGTAGC</a:t>
            </a:r>
          </a:p>
          <a:p>
            <a:endParaRPr lang="en-US" sz="1905" baseline="30000" dirty="0">
              <a:latin typeface="Times New Roman"/>
              <a:cs typeface="Times New Roman"/>
            </a:endParaRPr>
          </a:p>
          <a:p>
            <a:r>
              <a:rPr lang="en-US" sz="1905" baseline="30000" dirty="0">
                <a:latin typeface="Times New Roman"/>
                <a:cs typeface="Times New Roman"/>
              </a:rPr>
              <a:t>GAGTGATC</a:t>
            </a:r>
          </a:p>
          <a:p>
            <a:endParaRPr lang="en-US" sz="1905" baseline="30000" dirty="0">
              <a:latin typeface="Times New Roman"/>
              <a:cs typeface="Times New Roman"/>
            </a:endParaRPr>
          </a:p>
          <a:p>
            <a:r>
              <a:rPr lang="en-US" sz="1905" baseline="30000" dirty="0">
                <a:latin typeface="Times New Roman"/>
                <a:cs typeface="Times New Roman"/>
              </a:rPr>
              <a:t>CGCTATCA</a:t>
            </a:r>
          </a:p>
          <a:p>
            <a:endParaRPr lang="en-US" sz="1905" baseline="30000" dirty="0">
              <a:latin typeface="Times New Roman"/>
              <a:cs typeface="Times New Roman"/>
            </a:endParaRPr>
          </a:p>
          <a:p>
            <a:r>
              <a:rPr lang="en-US" sz="1905" baseline="30000">
                <a:latin typeface="Times New Roman"/>
                <a:cs typeface="Times New Roman"/>
              </a:rPr>
              <a:t>CGCTGTAG</a:t>
            </a:r>
            <a:endParaRPr lang="en-US" sz="1905" baseline="30000" dirty="0">
              <a:latin typeface="Times New Roman"/>
              <a:cs typeface="Times New Roman"/>
            </a:endParaRPr>
          </a:p>
        </p:txBody>
      </p:sp>
      <p:sp>
        <p:nvSpPr>
          <p:cNvPr id="6" name="TextBox 5"/>
          <p:cNvSpPr txBox="1"/>
          <p:nvPr/>
        </p:nvSpPr>
        <p:spPr>
          <a:xfrm>
            <a:off x="2404505" y="3105515"/>
            <a:ext cx="4984723" cy="343620"/>
          </a:xfrm>
          <a:prstGeom prst="rect">
            <a:avLst/>
          </a:prstGeom>
          <a:noFill/>
        </p:spPr>
        <p:txBody>
          <a:bodyPr wrap="square" rtlCol="0">
            <a:spAutoFit/>
          </a:bodyPr>
          <a:lstStyle/>
          <a:p>
            <a:pPr algn="ctr"/>
            <a:r>
              <a:rPr lang="en-US" sz="1633" dirty="0"/>
              <a:t>Pairing of BC1 and BC2 uniquely identifies sample</a:t>
            </a:r>
          </a:p>
        </p:txBody>
      </p:sp>
      <p:cxnSp>
        <p:nvCxnSpPr>
          <p:cNvPr id="9" name="Straight Connector 8"/>
          <p:cNvCxnSpPr/>
          <p:nvPr/>
        </p:nvCxnSpPr>
        <p:spPr>
          <a:xfrm>
            <a:off x="3771591" y="3664455"/>
            <a:ext cx="18362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779266" y="4068213"/>
            <a:ext cx="18362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767263" y="4440297"/>
            <a:ext cx="18362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767263" y="4824383"/>
            <a:ext cx="18362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767263" y="5208469"/>
            <a:ext cx="18362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779266" y="3664455"/>
            <a:ext cx="1828606" cy="4037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3786941" y="4056211"/>
            <a:ext cx="1828606" cy="4037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786941" y="4416292"/>
            <a:ext cx="1828606" cy="4037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3786941" y="4812381"/>
            <a:ext cx="1828606" cy="4037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786940" y="3676458"/>
            <a:ext cx="1816604" cy="751837"/>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782614" y="4056211"/>
            <a:ext cx="1816604" cy="751837"/>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782614" y="4440297"/>
            <a:ext cx="1816604" cy="751837"/>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3767264" y="4824383"/>
            <a:ext cx="1831953" cy="367751"/>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786941" y="3676458"/>
            <a:ext cx="1812277" cy="1135923"/>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3782613" y="4056210"/>
            <a:ext cx="1812277" cy="1135923"/>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3767263" y="3676458"/>
            <a:ext cx="1852607" cy="15396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3798943" y="4447966"/>
            <a:ext cx="1831953" cy="367751"/>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V="1">
            <a:off x="3786941" y="4075882"/>
            <a:ext cx="1831953" cy="367751"/>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V="1">
            <a:off x="3786941" y="3679793"/>
            <a:ext cx="1831953" cy="367751"/>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3779266" y="4428294"/>
            <a:ext cx="1827626" cy="775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3786941" y="4051877"/>
            <a:ext cx="1827626" cy="775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3834949" y="3667791"/>
            <a:ext cx="1827626" cy="775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782613" y="4056210"/>
            <a:ext cx="1825259" cy="1135923"/>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3790288" y="3691796"/>
            <a:ext cx="1825259" cy="1135923"/>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3798943" y="3664456"/>
            <a:ext cx="1795947" cy="1527679"/>
          </a:xfrm>
          <a:prstGeom prst="line">
            <a:avLst/>
          </a:prstGeom>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1642732" y="5911553"/>
            <a:ext cx="6273299" cy="553100"/>
          </a:xfrm>
          <a:prstGeom prst="rect">
            <a:avLst/>
          </a:prstGeom>
          <a:solidFill>
            <a:srgbClr val="0000FF">
              <a:alpha val="25000"/>
            </a:srgbClr>
          </a:solidFill>
          <a:ln>
            <a:solidFill>
              <a:srgbClr val="0000FF"/>
            </a:solidFill>
          </a:ln>
        </p:spPr>
        <p:txBody>
          <a:bodyPr wrap="square" rtlCol="0">
            <a:spAutoFit/>
          </a:bodyPr>
          <a:lstStyle/>
          <a:p>
            <a:pPr algn="ctr"/>
            <a:r>
              <a:rPr lang="en-US" sz="1497" b="1" dirty="0"/>
              <a:t>5</a:t>
            </a:r>
            <a:r>
              <a:rPr lang="en-US" sz="1497" dirty="0"/>
              <a:t> </a:t>
            </a:r>
            <a:r>
              <a:rPr lang="en-US" sz="1497" b="1" dirty="0"/>
              <a:t>Pairs</a:t>
            </a:r>
            <a:r>
              <a:rPr lang="en-US" sz="1497" dirty="0"/>
              <a:t> of Barcodes allows for multiplexing of </a:t>
            </a:r>
            <a:r>
              <a:rPr lang="en-US" sz="1497" b="1" dirty="0"/>
              <a:t>25</a:t>
            </a:r>
            <a:r>
              <a:rPr lang="en-US" sz="1497" dirty="0"/>
              <a:t> </a:t>
            </a:r>
            <a:r>
              <a:rPr lang="en-US" sz="1497" b="1" dirty="0"/>
              <a:t>samples</a:t>
            </a:r>
            <a:r>
              <a:rPr lang="en-US" sz="1497" dirty="0"/>
              <a:t>.</a:t>
            </a:r>
          </a:p>
          <a:p>
            <a:pPr algn="ctr"/>
            <a:r>
              <a:rPr lang="en-US" sz="1497" b="1" dirty="0"/>
              <a:t>32</a:t>
            </a:r>
            <a:r>
              <a:rPr lang="en-US" sz="1497" dirty="0"/>
              <a:t> </a:t>
            </a:r>
            <a:r>
              <a:rPr lang="en-US" sz="1497" b="1" dirty="0"/>
              <a:t>Pairs</a:t>
            </a:r>
            <a:r>
              <a:rPr lang="en-US" sz="1497" dirty="0"/>
              <a:t> can multiplex </a:t>
            </a:r>
            <a:r>
              <a:rPr lang="en-US" sz="1497" b="1" dirty="0"/>
              <a:t>1024</a:t>
            </a:r>
            <a:r>
              <a:rPr lang="en-US" sz="1497" dirty="0"/>
              <a:t> </a:t>
            </a:r>
            <a:r>
              <a:rPr lang="en-US" sz="1497" b="1" dirty="0"/>
              <a:t>samples</a:t>
            </a:r>
            <a:r>
              <a:rPr lang="en-US" sz="1497" dirty="0"/>
              <a:t> in the same sequencing reaction</a:t>
            </a:r>
          </a:p>
        </p:txBody>
      </p:sp>
      <p:sp>
        <p:nvSpPr>
          <p:cNvPr id="7" name="TextBox 6"/>
          <p:cNvSpPr txBox="1"/>
          <p:nvPr/>
        </p:nvSpPr>
        <p:spPr>
          <a:xfrm>
            <a:off x="500064" y="4192303"/>
            <a:ext cx="1904440" cy="507831"/>
          </a:xfrm>
          <a:prstGeom prst="rect">
            <a:avLst/>
          </a:prstGeom>
          <a:noFill/>
        </p:spPr>
        <p:txBody>
          <a:bodyPr wrap="square" rtlCol="0">
            <a:spAutoFit/>
          </a:bodyPr>
          <a:lstStyle/>
          <a:p>
            <a:r>
              <a:rPr lang="en-US" sz="1350"/>
              <a:t>8bp </a:t>
            </a:r>
            <a:r>
              <a:rPr lang="en-US" sz="1350" smtClean="0"/>
              <a:t>[Error-Correcting]</a:t>
            </a:r>
            <a:endParaRPr lang="en-US" sz="1350" dirty="0"/>
          </a:p>
          <a:p>
            <a:r>
              <a:rPr lang="en-US" sz="1350" dirty="0"/>
              <a:t> Barcodes</a:t>
            </a:r>
          </a:p>
        </p:txBody>
      </p:sp>
    </p:spTree>
    <p:extLst>
      <p:ext uri="{BB962C8B-B14F-4D97-AF65-F5344CB8AC3E}">
        <p14:creationId xmlns:p14="http://schemas.microsoft.com/office/powerpoint/2010/main" val="80921703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Multiplex Amplicon Targets</a:t>
            </a:r>
            <a:endParaRPr lang="en-US" dirty="0"/>
          </a:p>
        </p:txBody>
      </p:sp>
      <p:pic>
        <p:nvPicPr>
          <p:cNvPr id="3" name="Content Placeholder 5" descr="images.jpeg"/>
          <p:cNvPicPr>
            <a:picLocks noGrp="1" noChangeAspect="1"/>
          </p:cNvPicPr>
          <p:nvPr/>
        </p:nvPicPr>
        <p:blipFill>
          <a:blip r:embed="rId2">
            <a:extLst>
              <a:ext uri="{28A0092B-C50C-407E-A947-70E740481C1C}">
                <a14:useLocalDpi xmlns:a14="http://schemas.microsoft.com/office/drawing/2010/main" val="0"/>
              </a:ext>
            </a:extLst>
          </a:blip>
          <a:srcRect t="13289" b="13289"/>
          <a:stretch>
            <a:fillRect/>
          </a:stretch>
        </p:blipFill>
        <p:spPr>
          <a:xfrm>
            <a:off x="1138491" y="1962248"/>
            <a:ext cx="811821" cy="446470"/>
          </a:xfrm>
          <a:prstGeom prst="rect">
            <a:avLst/>
          </a:prstGeom>
        </p:spPr>
      </p:pic>
      <p:pic>
        <p:nvPicPr>
          <p:cNvPr id="4" name="Content Placeholder 5" descr="images.jpeg"/>
          <p:cNvPicPr>
            <a:picLocks noChangeAspect="1"/>
          </p:cNvPicPr>
          <p:nvPr/>
        </p:nvPicPr>
        <p:blipFill>
          <a:blip r:embed="rId2">
            <a:extLst>
              <a:ext uri="{28A0092B-C50C-407E-A947-70E740481C1C}">
                <a14:useLocalDpi xmlns:a14="http://schemas.microsoft.com/office/drawing/2010/main" val="0"/>
              </a:ext>
            </a:extLst>
          </a:blip>
          <a:srcRect t="13289" b="13289"/>
          <a:stretch>
            <a:fillRect/>
          </a:stretch>
        </p:blipFill>
        <p:spPr>
          <a:xfrm>
            <a:off x="2088303" y="1962248"/>
            <a:ext cx="811821" cy="446470"/>
          </a:xfrm>
          <a:prstGeom prst="rect">
            <a:avLst/>
          </a:prstGeom>
        </p:spPr>
      </p:pic>
      <p:pic>
        <p:nvPicPr>
          <p:cNvPr id="5" name="Content Placeholder 5" descr="images.jpeg"/>
          <p:cNvPicPr>
            <a:picLocks noChangeAspect="1"/>
          </p:cNvPicPr>
          <p:nvPr/>
        </p:nvPicPr>
        <p:blipFill>
          <a:blip r:embed="rId2">
            <a:extLst>
              <a:ext uri="{28A0092B-C50C-407E-A947-70E740481C1C}">
                <a14:useLocalDpi xmlns:a14="http://schemas.microsoft.com/office/drawing/2010/main" val="0"/>
              </a:ext>
            </a:extLst>
          </a:blip>
          <a:srcRect t="13289" b="13289"/>
          <a:stretch>
            <a:fillRect/>
          </a:stretch>
        </p:blipFill>
        <p:spPr>
          <a:xfrm>
            <a:off x="3043316" y="1962248"/>
            <a:ext cx="811821" cy="446470"/>
          </a:xfrm>
          <a:prstGeom prst="rect">
            <a:avLst/>
          </a:prstGeom>
        </p:spPr>
      </p:pic>
      <p:pic>
        <p:nvPicPr>
          <p:cNvPr id="6" name="Content Placeholder 5" descr="images.jpeg"/>
          <p:cNvPicPr>
            <a:picLocks noChangeAspect="1"/>
          </p:cNvPicPr>
          <p:nvPr/>
        </p:nvPicPr>
        <p:blipFill>
          <a:blip r:embed="rId2">
            <a:extLst>
              <a:ext uri="{28A0092B-C50C-407E-A947-70E740481C1C}">
                <a14:useLocalDpi xmlns:a14="http://schemas.microsoft.com/office/drawing/2010/main" val="0"/>
              </a:ext>
            </a:extLst>
          </a:blip>
          <a:srcRect t="13289" b="13289"/>
          <a:stretch>
            <a:fillRect/>
          </a:stretch>
        </p:blipFill>
        <p:spPr>
          <a:xfrm>
            <a:off x="1587959" y="2514093"/>
            <a:ext cx="811821" cy="446470"/>
          </a:xfrm>
          <a:prstGeom prst="rect">
            <a:avLst/>
          </a:prstGeom>
        </p:spPr>
      </p:pic>
      <p:pic>
        <p:nvPicPr>
          <p:cNvPr id="7" name="Content Placeholder 5" descr="images.jpeg"/>
          <p:cNvPicPr>
            <a:picLocks noChangeAspect="1"/>
          </p:cNvPicPr>
          <p:nvPr/>
        </p:nvPicPr>
        <p:blipFill>
          <a:blip r:embed="rId2">
            <a:extLst>
              <a:ext uri="{28A0092B-C50C-407E-A947-70E740481C1C}">
                <a14:useLocalDpi xmlns:a14="http://schemas.microsoft.com/office/drawing/2010/main" val="0"/>
              </a:ext>
            </a:extLst>
          </a:blip>
          <a:srcRect t="13289" b="13289"/>
          <a:stretch>
            <a:fillRect/>
          </a:stretch>
        </p:blipFill>
        <p:spPr>
          <a:xfrm>
            <a:off x="2602426" y="2514093"/>
            <a:ext cx="811821" cy="446470"/>
          </a:xfrm>
          <a:prstGeom prst="rect">
            <a:avLst/>
          </a:prstGeom>
        </p:spPr>
      </p:pic>
      <p:pic>
        <p:nvPicPr>
          <p:cNvPr id="8" name="Content Placeholder 5" descr="images.jpeg"/>
          <p:cNvPicPr>
            <a:picLocks noChangeAspect="1"/>
          </p:cNvPicPr>
          <p:nvPr/>
        </p:nvPicPr>
        <p:blipFill>
          <a:blip r:embed="rId2">
            <a:extLst>
              <a:ext uri="{28A0092B-C50C-407E-A947-70E740481C1C}">
                <a14:useLocalDpi xmlns:a14="http://schemas.microsoft.com/office/drawing/2010/main" val="0"/>
              </a:ext>
            </a:extLst>
          </a:blip>
          <a:srcRect t="13289" b="13289"/>
          <a:stretch>
            <a:fillRect/>
          </a:stretch>
        </p:blipFill>
        <p:spPr>
          <a:xfrm>
            <a:off x="2117788" y="3869198"/>
            <a:ext cx="709928" cy="390433"/>
          </a:xfrm>
          <a:prstGeom prst="rect">
            <a:avLst/>
          </a:prstGeom>
        </p:spPr>
      </p:pic>
      <p:cxnSp>
        <p:nvCxnSpPr>
          <p:cNvPr id="9" name="Straight Arrow Connector 8"/>
          <p:cNvCxnSpPr/>
          <p:nvPr/>
        </p:nvCxnSpPr>
        <p:spPr>
          <a:xfrm>
            <a:off x="2498183" y="3066082"/>
            <a:ext cx="0" cy="68344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endCxn id="11" idx="1"/>
          </p:cNvCxnSpPr>
          <p:nvPr/>
        </p:nvCxnSpPr>
        <p:spPr>
          <a:xfrm>
            <a:off x="2498184" y="4310374"/>
            <a:ext cx="1587569" cy="128017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11" name="Picture 10" descr="imgres.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5753" y="5192035"/>
            <a:ext cx="797030" cy="797030"/>
          </a:xfrm>
          <a:prstGeom prst="rect">
            <a:avLst/>
          </a:prstGeom>
        </p:spPr>
      </p:pic>
      <p:cxnSp>
        <p:nvCxnSpPr>
          <p:cNvPr id="14" name="Straight Connector 13"/>
          <p:cNvCxnSpPr/>
          <p:nvPr/>
        </p:nvCxnSpPr>
        <p:spPr bwMode="auto">
          <a:xfrm>
            <a:off x="4520155" y="1873637"/>
            <a:ext cx="0" cy="3132439"/>
          </a:xfrm>
          <a:prstGeom prst="line">
            <a:avLst/>
          </a:prstGeom>
          <a:solidFill>
            <a:srgbClr val="00B8FF"/>
          </a:solidFill>
          <a:ln w="9525" cap="flat" cmpd="sng" algn="ctr">
            <a:solidFill>
              <a:schemeClr val="tx1"/>
            </a:solidFill>
            <a:prstDash val="solid"/>
            <a:round/>
            <a:headEnd type="none" w="med" len="med"/>
            <a:tailEnd type="none" w="med" len="med"/>
          </a:ln>
          <a:effectLst/>
        </p:spPr>
      </p:cxnSp>
      <p:pic>
        <p:nvPicPr>
          <p:cNvPr id="15"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4471" y="2464693"/>
            <a:ext cx="2984452" cy="21535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extBox 15"/>
          <p:cNvSpPr txBox="1"/>
          <p:nvPr/>
        </p:nvSpPr>
        <p:spPr>
          <a:xfrm>
            <a:off x="5689838" y="5104830"/>
            <a:ext cx="3100910" cy="646331"/>
          </a:xfrm>
          <a:prstGeom prst="rect">
            <a:avLst/>
          </a:prstGeom>
          <a:noFill/>
        </p:spPr>
        <p:txBody>
          <a:bodyPr wrap="square" rtlCol="0">
            <a:spAutoFit/>
          </a:bodyPr>
          <a:lstStyle/>
          <a:p>
            <a:pPr algn="ctr"/>
            <a:r>
              <a:rPr lang="en-US" b="1" dirty="0">
                <a:solidFill>
                  <a:srgbClr val="0070C0"/>
                </a:solidFill>
              </a:rPr>
              <a:t>48 samples X 48 </a:t>
            </a:r>
            <a:r>
              <a:rPr lang="en-US" b="1" dirty="0" err="1">
                <a:solidFill>
                  <a:srgbClr val="0070C0"/>
                </a:solidFill>
              </a:rPr>
              <a:t>amplicons</a:t>
            </a:r>
            <a:endParaRPr lang="en-US" b="1" dirty="0">
              <a:solidFill>
                <a:srgbClr val="0070C0"/>
              </a:solidFill>
            </a:endParaRPr>
          </a:p>
          <a:p>
            <a:pPr algn="ctr"/>
            <a:r>
              <a:rPr lang="en-US" b="1" dirty="0">
                <a:solidFill>
                  <a:srgbClr val="0070C0"/>
                </a:solidFill>
              </a:rPr>
              <a:t>2304 Two-step PCR reactions </a:t>
            </a:r>
          </a:p>
        </p:txBody>
      </p:sp>
      <p:sp>
        <p:nvSpPr>
          <p:cNvPr id="17" name="TextBox 16"/>
          <p:cNvSpPr txBox="1"/>
          <p:nvPr/>
        </p:nvSpPr>
        <p:spPr>
          <a:xfrm>
            <a:off x="3464899" y="2611204"/>
            <a:ext cx="1171620" cy="646331"/>
          </a:xfrm>
          <a:prstGeom prst="rect">
            <a:avLst/>
          </a:prstGeom>
          <a:noFill/>
        </p:spPr>
        <p:txBody>
          <a:bodyPr wrap="square" rtlCol="0">
            <a:spAutoFit/>
          </a:bodyPr>
          <a:lstStyle/>
          <a:p>
            <a:r>
              <a:rPr lang="en-US" b="1" dirty="0">
                <a:solidFill>
                  <a:srgbClr val="0070C0"/>
                </a:solidFill>
              </a:rPr>
              <a:t>PCR-1 product</a:t>
            </a:r>
          </a:p>
        </p:txBody>
      </p:sp>
      <p:sp>
        <p:nvSpPr>
          <p:cNvPr id="18" name="TextBox 17"/>
          <p:cNvSpPr txBox="1"/>
          <p:nvPr/>
        </p:nvSpPr>
        <p:spPr>
          <a:xfrm>
            <a:off x="3343314" y="4270337"/>
            <a:ext cx="1120274" cy="646331"/>
          </a:xfrm>
          <a:prstGeom prst="rect">
            <a:avLst/>
          </a:prstGeom>
          <a:noFill/>
        </p:spPr>
        <p:txBody>
          <a:bodyPr wrap="square" rtlCol="0">
            <a:spAutoFit/>
          </a:bodyPr>
          <a:lstStyle/>
          <a:p>
            <a:r>
              <a:rPr lang="en-US" b="1" dirty="0">
                <a:solidFill>
                  <a:srgbClr val="0070C0"/>
                </a:solidFill>
              </a:rPr>
              <a:t>PCR-2 product</a:t>
            </a:r>
          </a:p>
        </p:txBody>
      </p:sp>
      <p:sp>
        <p:nvSpPr>
          <p:cNvPr id="19" name="TextBox 18"/>
          <p:cNvSpPr txBox="1"/>
          <p:nvPr/>
        </p:nvSpPr>
        <p:spPr>
          <a:xfrm>
            <a:off x="4882783" y="2016206"/>
            <a:ext cx="2896200" cy="338554"/>
          </a:xfrm>
          <a:prstGeom prst="rect">
            <a:avLst/>
          </a:prstGeom>
          <a:noFill/>
        </p:spPr>
        <p:txBody>
          <a:bodyPr wrap="square" rtlCol="0">
            <a:spAutoFit/>
          </a:bodyPr>
          <a:lstStyle/>
          <a:p>
            <a:pPr algn="ctr"/>
            <a:r>
              <a:rPr lang="en-US" sz="1600" dirty="0" err="1"/>
              <a:t>Fluidigm</a:t>
            </a:r>
            <a:r>
              <a:rPr lang="en-US" sz="1600" dirty="0"/>
              <a:t> Access Array System</a:t>
            </a:r>
          </a:p>
        </p:txBody>
      </p:sp>
      <p:cxnSp>
        <p:nvCxnSpPr>
          <p:cNvPr id="22" name="Straight Arrow Connector 21"/>
          <p:cNvCxnSpPr>
            <a:endCxn id="11" idx="3"/>
          </p:cNvCxnSpPr>
          <p:nvPr/>
        </p:nvCxnSpPr>
        <p:spPr>
          <a:xfrm flipH="1">
            <a:off x="4882783" y="4725137"/>
            <a:ext cx="1348272" cy="86541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1950312" y="5873616"/>
            <a:ext cx="2143140" cy="369332"/>
          </a:xfrm>
          <a:prstGeom prst="rect">
            <a:avLst/>
          </a:prstGeom>
          <a:noFill/>
        </p:spPr>
        <p:txBody>
          <a:bodyPr wrap="square" rtlCol="0">
            <a:spAutoFit/>
          </a:bodyPr>
          <a:lstStyle/>
          <a:p>
            <a:r>
              <a:rPr lang="en-US" b="1" dirty="0">
                <a:solidFill>
                  <a:srgbClr val="0070C0"/>
                </a:solidFill>
              </a:rPr>
              <a:t>Pool many samples</a:t>
            </a:r>
          </a:p>
        </p:txBody>
      </p:sp>
    </p:spTree>
    <p:extLst>
      <p:ext uri="{BB962C8B-B14F-4D97-AF65-F5344CB8AC3E}">
        <p14:creationId xmlns:p14="http://schemas.microsoft.com/office/powerpoint/2010/main" val="49680440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dbcAmplicons</a:t>
            </a:r>
            <a:endParaRPr lang="en-US" dirty="0"/>
          </a:p>
        </p:txBody>
      </p:sp>
      <p:sp>
        <p:nvSpPr>
          <p:cNvPr id="121" name="Rounded Rectangle 120"/>
          <p:cNvSpPr/>
          <p:nvPr/>
        </p:nvSpPr>
        <p:spPr bwMode="auto">
          <a:xfrm>
            <a:off x="1668655" y="3169773"/>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dirty="0">
                <a:latin typeface="Arial" charset="0"/>
              </a:rPr>
              <a:t>Target Specific</a:t>
            </a:r>
          </a:p>
          <a:p>
            <a:pPr algn="ctr" defTabSz="305678" fontAlgn="base" hangingPunct="0">
              <a:lnSpc>
                <a:spcPct val="93000"/>
              </a:lnSpc>
              <a:spcBef>
                <a:spcPct val="0"/>
              </a:spcBef>
              <a:spcAft>
                <a:spcPct val="0"/>
              </a:spcAft>
              <a:buClr>
                <a:srgbClr val="000000"/>
              </a:buClr>
              <a:buSzPct val="100000"/>
            </a:pPr>
            <a:r>
              <a:rPr lang="en-US" sz="1225" dirty="0">
                <a:latin typeface="Arial" charset="0"/>
              </a:rPr>
              <a:t>Primer Design</a:t>
            </a:r>
          </a:p>
        </p:txBody>
      </p:sp>
      <p:sp>
        <p:nvSpPr>
          <p:cNvPr id="122" name="Rounded Rectangle 121"/>
          <p:cNvSpPr/>
          <p:nvPr/>
        </p:nvSpPr>
        <p:spPr bwMode="auto">
          <a:xfrm>
            <a:off x="3742473" y="3169773"/>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dirty="0">
                <a:latin typeface="Arial" charset="0"/>
              </a:rPr>
              <a:t>Primer Validation</a:t>
            </a:r>
          </a:p>
        </p:txBody>
      </p:sp>
      <p:sp>
        <p:nvSpPr>
          <p:cNvPr id="123" name="Rounded Rectangle 122"/>
          <p:cNvSpPr/>
          <p:nvPr/>
        </p:nvSpPr>
        <p:spPr bwMode="auto">
          <a:xfrm>
            <a:off x="5816290" y="3169773"/>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dirty="0"/>
              <a:t>Dual-barcoded</a:t>
            </a:r>
          </a:p>
          <a:p>
            <a:pPr algn="ctr" defTabSz="305678" fontAlgn="base" hangingPunct="0">
              <a:lnSpc>
                <a:spcPct val="93000"/>
              </a:lnSpc>
              <a:spcBef>
                <a:spcPct val="0"/>
              </a:spcBef>
              <a:spcAft>
                <a:spcPct val="0"/>
              </a:spcAft>
              <a:buClr>
                <a:srgbClr val="000000"/>
              </a:buClr>
              <a:buSzPct val="100000"/>
            </a:pPr>
            <a:r>
              <a:rPr lang="en-US" sz="1225" dirty="0"/>
              <a:t>Two-step</a:t>
            </a:r>
          </a:p>
          <a:p>
            <a:pPr algn="ctr" defTabSz="305678" fontAlgn="base" hangingPunct="0">
              <a:lnSpc>
                <a:spcPct val="93000"/>
              </a:lnSpc>
              <a:spcBef>
                <a:spcPct val="0"/>
              </a:spcBef>
              <a:spcAft>
                <a:spcPct val="0"/>
              </a:spcAft>
              <a:buClr>
                <a:srgbClr val="000000"/>
              </a:buClr>
              <a:buSzPct val="100000"/>
            </a:pPr>
            <a:r>
              <a:rPr lang="en-US" sz="1225" dirty="0"/>
              <a:t>PCR</a:t>
            </a:r>
            <a:endParaRPr lang="en-US" sz="1225" dirty="0">
              <a:latin typeface="Arial" charset="0"/>
            </a:endParaRPr>
          </a:p>
        </p:txBody>
      </p:sp>
      <p:sp>
        <p:nvSpPr>
          <p:cNvPr id="124" name="Rounded Rectangle 123"/>
          <p:cNvSpPr/>
          <p:nvPr/>
        </p:nvSpPr>
        <p:spPr bwMode="auto">
          <a:xfrm>
            <a:off x="5816290" y="2184709"/>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dirty="0"/>
              <a:t>DNA</a:t>
            </a:r>
            <a:endParaRPr lang="en-US" sz="1225" dirty="0">
              <a:latin typeface="Arial" charset="0"/>
            </a:endParaRPr>
          </a:p>
        </p:txBody>
      </p:sp>
      <p:sp>
        <p:nvSpPr>
          <p:cNvPr id="125" name="Rounded Rectangle 124"/>
          <p:cNvSpPr/>
          <p:nvPr/>
        </p:nvSpPr>
        <p:spPr bwMode="auto">
          <a:xfrm>
            <a:off x="5816290" y="4154836"/>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dirty="0"/>
              <a:t>Pooling</a:t>
            </a:r>
          </a:p>
          <a:p>
            <a:pPr algn="ctr" defTabSz="305678" fontAlgn="base" hangingPunct="0">
              <a:lnSpc>
                <a:spcPct val="93000"/>
              </a:lnSpc>
              <a:spcBef>
                <a:spcPct val="0"/>
              </a:spcBef>
              <a:spcAft>
                <a:spcPct val="0"/>
              </a:spcAft>
              <a:buClr>
                <a:srgbClr val="000000"/>
              </a:buClr>
              <a:buSzPct val="100000"/>
            </a:pPr>
            <a:r>
              <a:rPr lang="en-US" sz="1225" dirty="0"/>
              <a:t>And</a:t>
            </a:r>
          </a:p>
          <a:p>
            <a:pPr algn="ctr" defTabSz="305678" fontAlgn="base" hangingPunct="0">
              <a:lnSpc>
                <a:spcPct val="93000"/>
              </a:lnSpc>
              <a:spcBef>
                <a:spcPct val="0"/>
              </a:spcBef>
              <a:spcAft>
                <a:spcPct val="0"/>
              </a:spcAft>
              <a:buClr>
                <a:srgbClr val="000000"/>
              </a:buClr>
              <a:buSzPct val="100000"/>
            </a:pPr>
            <a:r>
              <a:rPr lang="en-US" sz="1225" dirty="0"/>
              <a:t>Quantification</a:t>
            </a:r>
            <a:endParaRPr lang="en-US" sz="1225" dirty="0">
              <a:latin typeface="Arial" charset="0"/>
            </a:endParaRPr>
          </a:p>
        </p:txBody>
      </p:sp>
      <p:sp>
        <p:nvSpPr>
          <p:cNvPr id="126" name="Rounded Rectangle 125"/>
          <p:cNvSpPr/>
          <p:nvPr/>
        </p:nvSpPr>
        <p:spPr bwMode="auto">
          <a:xfrm>
            <a:off x="5816290" y="5139899"/>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dirty="0"/>
              <a:t>Illumina Sequencing</a:t>
            </a:r>
          </a:p>
          <a:p>
            <a:pPr algn="ctr" defTabSz="305678" fontAlgn="base" hangingPunct="0">
              <a:lnSpc>
                <a:spcPct val="93000"/>
              </a:lnSpc>
              <a:spcBef>
                <a:spcPct val="0"/>
              </a:spcBef>
              <a:spcAft>
                <a:spcPct val="0"/>
              </a:spcAft>
              <a:buClr>
                <a:srgbClr val="000000"/>
              </a:buClr>
              <a:buSzPct val="100000"/>
            </a:pPr>
            <a:r>
              <a:rPr lang="en-US" sz="1225" dirty="0">
                <a:latin typeface="Arial" charset="0"/>
              </a:rPr>
              <a:t>Four Read Setup</a:t>
            </a:r>
          </a:p>
        </p:txBody>
      </p:sp>
      <p:sp>
        <p:nvSpPr>
          <p:cNvPr id="127" name="Rounded Rectangle 126"/>
          <p:cNvSpPr/>
          <p:nvPr/>
        </p:nvSpPr>
        <p:spPr bwMode="auto">
          <a:xfrm>
            <a:off x="3742473" y="5139899"/>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dirty="0"/>
              <a:t>Preprocess:</a:t>
            </a:r>
          </a:p>
          <a:p>
            <a:pPr algn="ctr" defTabSz="305678" fontAlgn="base" hangingPunct="0">
              <a:lnSpc>
                <a:spcPct val="93000"/>
              </a:lnSpc>
              <a:spcBef>
                <a:spcPct val="0"/>
              </a:spcBef>
              <a:spcAft>
                <a:spcPct val="0"/>
              </a:spcAft>
              <a:buClr>
                <a:srgbClr val="000000"/>
              </a:buClr>
              <a:buSzPct val="100000"/>
            </a:pPr>
            <a:r>
              <a:rPr lang="en-US" sz="1225" dirty="0" err="1"/>
              <a:t>Demuliplex</a:t>
            </a:r>
            <a:r>
              <a:rPr lang="en-US" sz="1225" dirty="0"/>
              <a:t> by barcodes and primer sequences</a:t>
            </a:r>
            <a:endParaRPr lang="en-US" sz="1225" dirty="0">
              <a:latin typeface="Arial" charset="0"/>
            </a:endParaRPr>
          </a:p>
        </p:txBody>
      </p:sp>
      <p:sp>
        <p:nvSpPr>
          <p:cNvPr id="128" name="Rounded Rectangle 127"/>
          <p:cNvSpPr/>
          <p:nvPr/>
        </p:nvSpPr>
        <p:spPr bwMode="auto">
          <a:xfrm>
            <a:off x="1668655" y="5139899"/>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dirty="0"/>
              <a:t>Downstream</a:t>
            </a:r>
          </a:p>
          <a:p>
            <a:pPr algn="ctr" defTabSz="305678" fontAlgn="base" hangingPunct="0">
              <a:lnSpc>
                <a:spcPct val="93000"/>
              </a:lnSpc>
              <a:spcBef>
                <a:spcPct val="0"/>
              </a:spcBef>
              <a:spcAft>
                <a:spcPct val="0"/>
              </a:spcAft>
              <a:buClr>
                <a:srgbClr val="000000"/>
              </a:buClr>
              <a:buSzPct val="100000"/>
            </a:pPr>
            <a:r>
              <a:rPr lang="en-US" sz="1225" dirty="0"/>
              <a:t>Analysis</a:t>
            </a:r>
            <a:endParaRPr lang="en-US" sz="1225" dirty="0">
              <a:latin typeface="Arial" charset="0"/>
            </a:endParaRPr>
          </a:p>
        </p:txBody>
      </p:sp>
      <p:cxnSp>
        <p:nvCxnSpPr>
          <p:cNvPr id="130" name="Straight Arrow Connector 129"/>
          <p:cNvCxnSpPr>
            <a:stCxn id="121" idx="3"/>
            <a:endCxn id="122" idx="1"/>
          </p:cNvCxnSpPr>
          <p:nvPr/>
        </p:nvCxnSpPr>
        <p:spPr bwMode="auto">
          <a:xfrm>
            <a:off x="3483246" y="3532691"/>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31" name="Straight Arrow Connector 130"/>
          <p:cNvCxnSpPr/>
          <p:nvPr/>
        </p:nvCxnSpPr>
        <p:spPr bwMode="auto">
          <a:xfrm rot="10800000">
            <a:off x="3483246" y="5502818"/>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32" name="Straight Arrow Connector 131"/>
          <p:cNvCxnSpPr/>
          <p:nvPr/>
        </p:nvCxnSpPr>
        <p:spPr bwMode="auto">
          <a:xfrm>
            <a:off x="5557064" y="3532691"/>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33" name="Straight Arrow Connector 132"/>
          <p:cNvCxnSpPr/>
          <p:nvPr/>
        </p:nvCxnSpPr>
        <p:spPr bwMode="auto">
          <a:xfrm rot="10800000">
            <a:off x="5557064" y="5502818"/>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35" name="Straight Arrow Connector 134"/>
          <p:cNvCxnSpPr/>
          <p:nvPr/>
        </p:nvCxnSpPr>
        <p:spPr bwMode="auto">
          <a:xfrm rot="5400000">
            <a:off x="6619895" y="3040160"/>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37" name="Straight Arrow Connector 136"/>
          <p:cNvCxnSpPr/>
          <p:nvPr/>
        </p:nvCxnSpPr>
        <p:spPr bwMode="auto">
          <a:xfrm rot="5400000">
            <a:off x="6619895" y="4025222"/>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38" name="Straight Arrow Connector 137"/>
          <p:cNvCxnSpPr/>
          <p:nvPr/>
        </p:nvCxnSpPr>
        <p:spPr bwMode="auto">
          <a:xfrm rot="5400000">
            <a:off x="6619895" y="5010286"/>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sp>
        <p:nvSpPr>
          <p:cNvPr id="139" name="TextBox 138"/>
          <p:cNvSpPr txBox="1"/>
          <p:nvPr/>
        </p:nvSpPr>
        <p:spPr>
          <a:xfrm>
            <a:off x="2394492" y="2806855"/>
            <a:ext cx="2592272" cy="307777"/>
          </a:xfrm>
          <a:prstGeom prst="rect">
            <a:avLst/>
          </a:prstGeom>
          <a:noFill/>
        </p:spPr>
        <p:txBody>
          <a:bodyPr wrap="square" rtlCol="0">
            <a:spAutoFit/>
          </a:bodyPr>
          <a:lstStyle/>
          <a:p>
            <a:r>
              <a:rPr lang="en-US" sz="1400" b="1" dirty="0">
                <a:solidFill>
                  <a:srgbClr val="0070C0"/>
                </a:solidFill>
              </a:rPr>
              <a:t>Performed in Researcher’s Lab</a:t>
            </a:r>
          </a:p>
        </p:txBody>
      </p:sp>
      <p:sp>
        <p:nvSpPr>
          <p:cNvPr id="140" name="TextBox 139"/>
          <p:cNvSpPr txBox="1"/>
          <p:nvPr/>
        </p:nvSpPr>
        <p:spPr>
          <a:xfrm>
            <a:off x="2394491" y="4776982"/>
            <a:ext cx="2799654" cy="307777"/>
          </a:xfrm>
          <a:prstGeom prst="rect">
            <a:avLst/>
          </a:prstGeom>
          <a:noFill/>
        </p:spPr>
        <p:txBody>
          <a:bodyPr wrap="square" rtlCol="0">
            <a:spAutoFit/>
          </a:bodyPr>
          <a:lstStyle/>
          <a:p>
            <a:r>
              <a:rPr lang="en-US" sz="1400" b="1" dirty="0">
                <a:solidFill>
                  <a:srgbClr val="0070C0"/>
                </a:solidFill>
              </a:rPr>
              <a:t>Python </a:t>
            </a:r>
            <a:r>
              <a:rPr lang="en-US" sz="1400" b="1" dirty="0" err="1">
                <a:solidFill>
                  <a:srgbClr val="0070C0"/>
                </a:solidFill>
              </a:rPr>
              <a:t>dbcAmplicons</a:t>
            </a:r>
            <a:r>
              <a:rPr lang="en-US" sz="1400" b="1" dirty="0">
                <a:solidFill>
                  <a:srgbClr val="0070C0"/>
                </a:solidFill>
              </a:rPr>
              <a:t> application</a:t>
            </a:r>
          </a:p>
        </p:txBody>
      </p:sp>
      <p:sp>
        <p:nvSpPr>
          <p:cNvPr id="141" name="TextBox 140"/>
          <p:cNvSpPr txBox="1"/>
          <p:nvPr/>
        </p:nvSpPr>
        <p:spPr>
          <a:xfrm rot="5400000">
            <a:off x="6688198" y="4649018"/>
            <a:ext cx="2229353" cy="307777"/>
          </a:xfrm>
          <a:prstGeom prst="rect">
            <a:avLst/>
          </a:prstGeom>
          <a:noFill/>
        </p:spPr>
        <p:txBody>
          <a:bodyPr wrap="square" rtlCol="0">
            <a:spAutoFit/>
          </a:bodyPr>
          <a:lstStyle/>
          <a:p>
            <a:r>
              <a:rPr lang="en-US" sz="1400" b="1" dirty="0">
                <a:solidFill>
                  <a:srgbClr val="0070C0"/>
                </a:solidFill>
              </a:rPr>
              <a:t>Performed in Core Facility</a:t>
            </a:r>
          </a:p>
        </p:txBody>
      </p:sp>
      <p:sp>
        <p:nvSpPr>
          <p:cNvPr id="142" name="TextBox 141"/>
          <p:cNvSpPr txBox="1"/>
          <p:nvPr/>
        </p:nvSpPr>
        <p:spPr>
          <a:xfrm>
            <a:off x="1564965" y="2080215"/>
            <a:ext cx="4095790" cy="553037"/>
          </a:xfrm>
          <a:prstGeom prst="rect">
            <a:avLst/>
          </a:prstGeom>
          <a:noFill/>
        </p:spPr>
        <p:txBody>
          <a:bodyPr wrap="square" rtlCol="0">
            <a:spAutoFit/>
          </a:bodyPr>
          <a:lstStyle/>
          <a:p>
            <a:pPr algn="ctr"/>
            <a:r>
              <a:rPr lang="en-US" sz="1633" b="1" dirty="0"/>
              <a:t>Two-step PCR</a:t>
            </a:r>
          </a:p>
          <a:p>
            <a:pPr algn="ctr"/>
            <a:r>
              <a:rPr lang="en-US" sz="1361" dirty="0"/>
              <a:t>highly multiplexed and modular amplicon design</a:t>
            </a:r>
          </a:p>
        </p:txBody>
      </p:sp>
    </p:spTree>
    <p:extLst>
      <p:ext uri="{BB962C8B-B14F-4D97-AF65-F5344CB8AC3E}">
        <p14:creationId xmlns:p14="http://schemas.microsoft.com/office/powerpoint/2010/main" val="3752657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real cost of sequencing</a:t>
            </a:r>
            <a:endParaRPr lang="en-US" dirty="0"/>
          </a:p>
        </p:txBody>
      </p:sp>
      <p:pic>
        <p:nvPicPr>
          <p:cNvPr id="4" name="Content Placeholder 3" descr="gb-2011-12-8-125-1.pdf"/>
          <p:cNvPicPr>
            <a:picLocks noGrp="1" noChangeAspect="1"/>
          </p:cNvPicPr>
          <p:nvPr>
            <p:ph idx="1"/>
          </p:nvPr>
        </p:nvPicPr>
        <p:blipFill>
          <a:blip r:embed="rId2">
            <a:extLst>
              <a:ext uri="{28A0092B-C50C-407E-A947-70E740481C1C}">
                <a14:useLocalDpi xmlns:a14="http://schemas.microsoft.com/office/drawing/2010/main" val="0"/>
              </a:ext>
            </a:extLst>
          </a:blip>
          <a:srcRect l="-1941" r="-1941"/>
          <a:stretch>
            <a:fillRect/>
          </a:stretch>
        </p:blipFill>
        <p:spPr>
          <a:xfrm>
            <a:off x="474791" y="1747647"/>
            <a:ext cx="8185511" cy="4290836"/>
          </a:xfrm>
        </p:spPr>
      </p:pic>
      <p:sp>
        <p:nvSpPr>
          <p:cNvPr id="5" name="TextBox 4"/>
          <p:cNvSpPr txBox="1"/>
          <p:nvPr/>
        </p:nvSpPr>
        <p:spPr>
          <a:xfrm>
            <a:off x="603381" y="6107202"/>
            <a:ext cx="7747242" cy="594906"/>
          </a:xfrm>
          <a:prstGeom prst="rect">
            <a:avLst/>
          </a:prstGeom>
          <a:noFill/>
        </p:spPr>
        <p:txBody>
          <a:bodyPr wrap="square" rtlCol="0">
            <a:spAutoFit/>
          </a:bodyPr>
          <a:lstStyle/>
          <a:p>
            <a:r>
              <a:rPr lang="en-US" sz="1600" dirty="0"/>
              <a:t>The real cost of sequencing: higher than you think</a:t>
            </a:r>
            <a:r>
              <a:rPr lang="en-US" sz="1600" dirty="0" smtClean="0"/>
              <a:t>!</a:t>
            </a:r>
          </a:p>
          <a:p>
            <a:r>
              <a:rPr lang="en-US" sz="1600" dirty="0" err="1" smtClean="0"/>
              <a:t>Sboner</a:t>
            </a:r>
            <a:r>
              <a:rPr lang="en-US" sz="1600" dirty="0" smtClean="0"/>
              <a:t> </a:t>
            </a:r>
            <a:r>
              <a:rPr lang="en-US" sz="1600" dirty="0"/>
              <a:t>et al. Genome Biology 2011 12:125   </a:t>
            </a:r>
            <a:r>
              <a:rPr lang="en-US" sz="1600" dirty="0" smtClean="0"/>
              <a:t>doi:10.1186/gb-2011-12-8-125 (2011)</a:t>
            </a:r>
            <a:endParaRPr lang="en-US" sz="1600" dirty="0"/>
          </a:p>
        </p:txBody>
      </p:sp>
    </p:spTree>
    <p:extLst>
      <p:ext uri="{BB962C8B-B14F-4D97-AF65-F5344CB8AC3E}">
        <p14:creationId xmlns:p14="http://schemas.microsoft.com/office/powerpoint/2010/main" val="113115958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Sequencing</a:t>
            </a:r>
            <a:endParaRPr lang="en-US" dirty="0"/>
          </a:p>
        </p:txBody>
      </p:sp>
      <p:pic>
        <p:nvPicPr>
          <p:cNvPr id="3" name="Picture 2" descr="Sequenci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024" y="2443937"/>
            <a:ext cx="6853003" cy="1574949"/>
          </a:xfrm>
          <a:prstGeom prst="rect">
            <a:avLst/>
          </a:prstGeom>
        </p:spPr>
      </p:pic>
      <p:graphicFrame>
        <p:nvGraphicFramePr>
          <p:cNvPr id="4" name="Content Placeholder 41"/>
          <p:cNvGraphicFramePr>
            <a:graphicFrameLocks/>
          </p:cNvGraphicFramePr>
          <p:nvPr>
            <p:extLst/>
          </p:nvPr>
        </p:nvGraphicFramePr>
        <p:xfrm>
          <a:off x="1979728" y="4396782"/>
          <a:ext cx="5599308" cy="1261570"/>
        </p:xfrm>
        <a:graphic>
          <a:graphicData uri="http://schemas.openxmlformats.org/drawingml/2006/table">
            <a:tbl>
              <a:tblPr firstRow="1" bandRow="1">
                <a:tableStyleId>{5C22544A-7EE6-4342-B048-85BDC9FD1C3A}</a:tableStyleId>
              </a:tblPr>
              <a:tblGrid>
                <a:gridCol w="1203973"/>
                <a:gridCol w="4395335"/>
              </a:tblGrid>
              <a:tr h="252314">
                <a:tc>
                  <a:txBody>
                    <a:bodyPr/>
                    <a:lstStyle/>
                    <a:p>
                      <a:r>
                        <a:rPr lang="en-US" sz="1200" dirty="0" smtClean="0"/>
                        <a:t>Read</a:t>
                      </a:r>
                      <a:endParaRPr lang="en-US" sz="1200" dirty="0"/>
                    </a:p>
                  </a:txBody>
                  <a:tcPr marL="62215" marR="62215" marT="31107" marB="31107"/>
                </a:tc>
                <a:tc>
                  <a:txBody>
                    <a:bodyPr/>
                    <a:lstStyle/>
                    <a:p>
                      <a:r>
                        <a:rPr lang="en-US" sz="1200" dirty="0" smtClean="0"/>
                        <a:t>Sequencing</a:t>
                      </a:r>
                      <a:r>
                        <a:rPr lang="en-US" sz="1200" baseline="0" dirty="0" smtClean="0"/>
                        <a:t> Primer</a:t>
                      </a:r>
                      <a:endParaRPr lang="en-US" sz="1200" dirty="0"/>
                    </a:p>
                  </a:txBody>
                  <a:tcPr marL="62215" marR="62215" marT="31107" marB="31107"/>
                </a:tc>
              </a:tr>
              <a:tr h="252314">
                <a:tc>
                  <a:txBody>
                    <a:bodyPr/>
                    <a:lstStyle/>
                    <a:p>
                      <a:r>
                        <a:rPr lang="en-US" sz="1200" dirty="0" smtClean="0"/>
                        <a:t>Read1</a:t>
                      </a:r>
                      <a:r>
                        <a:rPr lang="en-US" sz="1200" baseline="0" dirty="0" smtClean="0"/>
                        <a:t> primer</a:t>
                      </a:r>
                      <a:endParaRPr lang="en-US" sz="1200" dirty="0"/>
                    </a:p>
                  </a:txBody>
                  <a:tcPr marL="62215" marR="62215" marT="31107" marB="31107"/>
                </a:tc>
                <a:tc>
                  <a:txBody>
                    <a:bodyPr/>
                    <a:lstStyle/>
                    <a:p>
                      <a:r>
                        <a:rPr lang="en-US" sz="1200" dirty="0" smtClean="0"/>
                        <a:t>CS1   </a:t>
                      </a:r>
                      <a:r>
                        <a:rPr lang="en-US" sz="1200" baseline="0" dirty="0" smtClean="0"/>
                        <a:t> </a:t>
                      </a:r>
                      <a:r>
                        <a:rPr lang="en-US" sz="1200" dirty="0" smtClean="0"/>
                        <a:t>- 5’ ACACTGACGACATGGTTCTACA</a:t>
                      </a:r>
                      <a:endParaRPr lang="en-US" sz="1200" dirty="0"/>
                    </a:p>
                  </a:txBody>
                  <a:tcPr marL="62215" marR="62215" marT="31107" marB="31107"/>
                </a:tc>
              </a:tr>
              <a:tr h="252314">
                <a:tc>
                  <a:txBody>
                    <a:bodyPr/>
                    <a:lstStyle/>
                    <a:p>
                      <a:r>
                        <a:rPr lang="en-US" sz="1200" dirty="0" smtClean="0"/>
                        <a:t>Read2</a:t>
                      </a:r>
                      <a:r>
                        <a:rPr lang="en-US" sz="1200" baseline="0" dirty="0" smtClean="0"/>
                        <a:t> primer</a:t>
                      </a:r>
                      <a:endParaRPr lang="en-US" sz="1200" dirty="0"/>
                    </a:p>
                  </a:txBody>
                  <a:tcPr marL="62215" marR="62215" marT="31107" marB="31107"/>
                </a:tc>
                <a:tc>
                  <a:txBody>
                    <a:bodyPr/>
                    <a:lstStyle/>
                    <a:p>
                      <a:r>
                        <a:rPr lang="en-US" sz="1200" dirty="0" smtClean="0"/>
                        <a:t>CS2    - 5’ TACGGTAGCAGAGACTTGGTCT</a:t>
                      </a:r>
                      <a:endParaRPr lang="en-US" sz="1200" dirty="0"/>
                    </a:p>
                  </a:txBody>
                  <a:tcPr marL="62215" marR="62215" marT="31107" marB="31107"/>
                </a:tc>
              </a:tr>
              <a:tr h="252314">
                <a:tc>
                  <a:txBody>
                    <a:bodyPr/>
                    <a:lstStyle/>
                    <a:p>
                      <a:r>
                        <a:rPr lang="en-US" sz="1200" dirty="0" smtClean="0"/>
                        <a:t>BC1 primer</a:t>
                      </a:r>
                      <a:endParaRPr lang="en-US" sz="1200" dirty="0"/>
                    </a:p>
                  </a:txBody>
                  <a:tcPr marL="62215" marR="62215" marT="31107" marB="31107"/>
                </a:tc>
                <a:tc>
                  <a:txBody>
                    <a:bodyPr/>
                    <a:lstStyle/>
                    <a:p>
                      <a:r>
                        <a:rPr lang="en-US" sz="1200" dirty="0" smtClean="0"/>
                        <a:t>CS2rc - 5’ AGACCAAGTCTCTGCTACCGTA</a:t>
                      </a:r>
                      <a:endParaRPr lang="en-US" sz="1200" dirty="0"/>
                    </a:p>
                  </a:txBody>
                  <a:tcPr marL="62215" marR="62215" marT="31107" marB="31107"/>
                </a:tc>
              </a:tr>
              <a:tr h="252314">
                <a:tc>
                  <a:txBody>
                    <a:bodyPr/>
                    <a:lstStyle/>
                    <a:p>
                      <a:r>
                        <a:rPr lang="en-US" sz="1200" dirty="0" smtClean="0"/>
                        <a:t>BC2 primer</a:t>
                      </a:r>
                      <a:endParaRPr lang="en-US" sz="1200" dirty="0"/>
                    </a:p>
                  </a:txBody>
                  <a:tcPr marL="62215" marR="62215" marT="31107" marB="31107"/>
                </a:tc>
                <a:tc>
                  <a:txBody>
                    <a:bodyPr/>
                    <a:lstStyle/>
                    <a:p>
                      <a:r>
                        <a:rPr lang="en-US" sz="1200" dirty="0" smtClean="0"/>
                        <a:t>Uses the P5 amplification</a:t>
                      </a:r>
                      <a:r>
                        <a:rPr lang="en-US" sz="1200" baseline="0" dirty="0" smtClean="0"/>
                        <a:t> primer</a:t>
                      </a:r>
                      <a:endParaRPr lang="en-US" sz="1200" dirty="0"/>
                    </a:p>
                  </a:txBody>
                  <a:tcPr marL="62215" marR="62215" marT="31107" marB="31107"/>
                </a:tc>
              </a:tr>
            </a:tbl>
          </a:graphicData>
        </a:graphic>
      </p:graphicFrame>
      <p:sp>
        <p:nvSpPr>
          <p:cNvPr id="5" name="TextBox 4"/>
          <p:cNvSpPr txBox="1"/>
          <p:nvPr/>
        </p:nvSpPr>
        <p:spPr>
          <a:xfrm>
            <a:off x="2446338" y="2081018"/>
            <a:ext cx="4666090" cy="343620"/>
          </a:xfrm>
          <a:prstGeom prst="rect">
            <a:avLst/>
          </a:prstGeom>
          <a:noFill/>
        </p:spPr>
        <p:txBody>
          <a:bodyPr wrap="square" rtlCol="0">
            <a:spAutoFit/>
          </a:bodyPr>
          <a:lstStyle/>
          <a:p>
            <a:pPr algn="ctr"/>
            <a:r>
              <a:rPr lang="en-US" sz="1633" b="1" dirty="0"/>
              <a:t>Illumina four read sequencing run</a:t>
            </a:r>
          </a:p>
        </p:txBody>
      </p:sp>
    </p:spTree>
    <p:extLst>
      <p:ext uri="{BB962C8B-B14F-4D97-AF65-F5344CB8AC3E}">
        <p14:creationId xmlns:p14="http://schemas.microsoft.com/office/powerpoint/2010/main" val="207896844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Bioinformatics</a:t>
            </a:r>
            <a:endParaRPr lang="en-US" dirty="0"/>
          </a:p>
        </p:txBody>
      </p:sp>
      <p:sp>
        <p:nvSpPr>
          <p:cNvPr id="3" name="Rounded Rectangle 2"/>
          <p:cNvSpPr/>
          <p:nvPr/>
        </p:nvSpPr>
        <p:spPr bwMode="auto">
          <a:xfrm>
            <a:off x="3690628" y="2236555"/>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b="1" dirty="0"/>
              <a:t>Illumina bcl2fastq 1.8.4</a:t>
            </a:r>
            <a:endParaRPr lang="en-US" sz="1225" b="1" dirty="0">
              <a:latin typeface="Arial" charset="0"/>
            </a:endParaRPr>
          </a:p>
        </p:txBody>
      </p:sp>
      <p:pic>
        <p:nvPicPr>
          <p:cNvPr id="4" name="Picture 3" descr="imgres.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655" y="2029174"/>
            <a:ext cx="1530842" cy="1192445"/>
          </a:xfrm>
          <a:prstGeom prst="rect">
            <a:avLst/>
          </a:prstGeom>
        </p:spPr>
      </p:pic>
      <p:sp>
        <p:nvSpPr>
          <p:cNvPr id="5" name="Rounded Rectangle 4"/>
          <p:cNvSpPr/>
          <p:nvPr/>
        </p:nvSpPr>
        <p:spPr bwMode="auto">
          <a:xfrm>
            <a:off x="5919982" y="2236555"/>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b="1" dirty="0"/>
              <a:t>Four</a:t>
            </a:r>
          </a:p>
          <a:p>
            <a:pPr algn="ctr" defTabSz="305678" fontAlgn="base" hangingPunct="0">
              <a:lnSpc>
                <a:spcPct val="93000"/>
              </a:lnSpc>
              <a:spcBef>
                <a:spcPct val="0"/>
              </a:spcBef>
              <a:spcAft>
                <a:spcPct val="0"/>
              </a:spcAft>
              <a:buClr>
                <a:srgbClr val="000000"/>
              </a:buClr>
              <a:buSzPct val="100000"/>
            </a:pPr>
            <a:r>
              <a:rPr lang="en-US" sz="1225" b="1" dirty="0" err="1"/>
              <a:t>Fastq</a:t>
            </a:r>
            <a:r>
              <a:rPr lang="en-US" sz="1225" b="1" dirty="0"/>
              <a:t> files</a:t>
            </a:r>
            <a:endParaRPr lang="en-US" sz="1225" b="1" dirty="0">
              <a:latin typeface="Arial" charset="0"/>
            </a:endParaRPr>
          </a:p>
        </p:txBody>
      </p:sp>
      <p:cxnSp>
        <p:nvCxnSpPr>
          <p:cNvPr id="6" name="Straight Arrow Connector 5"/>
          <p:cNvCxnSpPr/>
          <p:nvPr/>
        </p:nvCxnSpPr>
        <p:spPr bwMode="auto">
          <a:xfrm>
            <a:off x="3327710" y="2599473"/>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7" name="Straight Arrow Connector 6"/>
          <p:cNvCxnSpPr/>
          <p:nvPr/>
        </p:nvCxnSpPr>
        <p:spPr bwMode="auto">
          <a:xfrm>
            <a:off x="5608909" y="2599473"/>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sp>
        <p:nvSpPr>
          <p:cNvPr id="8" name="Rounded Rectangle 7"/>
          <p:cNvSpPr/>
          <p:nvPr/>
        </p:nvSpPr>
        <p:spPr bwMode="auto">
          <a:xfrm>
            <a:off x="5919982" y="3221618"/>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b="1" dirty="0"/>
              <a:t>“Preprocess”</a:t>
            </a:r>
          </a:p>
          <a:p>
            <a:pPr algn="ctr" defTabSz="305678" fontAlgn="base" hangingPunct="0">
              <a:lnSpc>
                <a:spcPct val="93000"/>
              </a:lnSpc>
              <a:spcBef>
                <a:spcPct val="0"/>
              </a:spcBef>
              <a:spcAft>
                <a:spcPct val="0"/>
              </a:spcAft>
              <a:buClr>
                <a:srgbClr val="000000"/>
              </a:buClr>
              <a:buSzPct val="100000"/>
            </a:pPr>
            <a:r>
              <a:rPr lang="en-US" sz="1225" b="1" dirty="0" err="1">
                <a:latin typeface="Arial" charset="0"/>
              </a:rPr>
              <a:t>Demultiplex</a:t>
            </a:r>
            <a:r>
              <a:rPr lang="en-US" sz="1225" b="1" dirty="0">
                <a:latin typeface="Arial" charset="0"/>
              </a:rPr>
              <a:t> barcode and</a:t>
            </a:r>
          </a:p>
          <a:p>
            <a:pPr algn="ctr" defTabSz="305678" fontAlgn="base" hangingPunct="0">
              <a:lnSpc>
                <a:spcPct val="93000"/>
              </a:lnSpc>
              <a:spcBef>
                <a:spcPct val="0"/>
              </a:spcBef>
              <a:spcAft>
                <a:spcPct val="0"/>
              </a:spcAft>
              <a:buClr>
                <a:srgbClr val="000000"/>
              </a:buClr>
              <a:buSzPct val="100000"/>
            </a:pPr>
            <a:r>
              <a:rPr lang="en-US" sz="1225" b="1" dirty="0">
                <a:latin typeface="Arial" charset="0"/>
              </a:rPr>
              <a:t>primer sequences</a:t>
            </a:r>
          </a:p>
        </p:txBody>
      </p:sp>
      <p:sp>
        <p:nvSpPr>
          <p:cNvPr id="9" name="Rectangle 8"/>
          <p:cNvSpPr/>
          <p:nvPr/>
        </p:nvSpPr>
        <p:spPr>
          <a:xfrm>
            <a:off x="1668656" y="5658355"/>
            <a:ext cx="4141455" cy="343620"/>
          </a:xfrm>
          <a:prstGeom prst="rect">
            <a:avLst/>
          </a:prstGeom>
        </p:spPr>
        <p:txBody>
          <a:bodyPr wrap="none">
            <a:spAutoFit/>
          </a:bodyPr>
          <a:lstStyle/>
          <a:p>
            <a:r>
              <a:rPr lang="en-US" sz="1633" dirty="0"/>
              <a:t>https://</a:t>
            </a:r>
            <a:r>
              <a:rPr lang="en-US" sz="1633" dirty="0" err="1"/>
              <a:t>github.com</a:t>
            </a:r>
            <a:r>
              <a:rPr lang="en-US" sz="1633" dirty="0"/>
              <a:t>/</a:t>
            </a:r>
            <a:r>
              <a:rPr lang="en-US" sz="1633" dirty="0" err="1"/>
              <a:t>msettles</a:t>
            </a:r>
            <a:r>
              <a:rPr lang="en-US" sz="1633" dirty="0"/>
              <a:t>/</a:t>
            </a:r>
            <a:r>
              <a:rPr lang="en-US" sz="1633" dirty="0" err="1"/>
              <a:t>dbcAmplicons</a:t>
            </a:r>
            <a:endParaRPr lang="en-US" sz="1633" dirty="0"/>
          </a:p>
        </p:txBody>
      </p:sp>
      <p:sp>
        <p:nvSpPr>
          <p:cNvPr id="10" name="TextBox 9"/>
          <p:cNvSpPr txBox="1"/>
          <p:nvPr/>
        </p:nvSpPr>
        <p:spPr>
          <a:xfrm>
            <a:off x="1720501" y="3377155"/>
            <a:ext cx="2747809" cy="594906"/>
          </a:xfrm>
          <a:prstGeom prst="rect">
            <a:avLst/>
          </a:prstGeom>
          <a:noFill/>
        </p:spPr>
        <p:txBody>
          <a:bodyPr wrap="square" rtlCol="0">
            <a:spAutoFit/>
          </a:bodyPr>
          <a:lstStyle/>
          <a:p>
            <a:r>
              <a:rPr lang="en-US" sz="1633" b="1" dirty="0" err="1">
                <a:solidFill>
                  <a:srgbClr val="FF0000"/>
                </a:solidFill>
              </a:rPr>
              <a:t>dbcAmplicons</a:t>
            </a:r>
            <a:r>
              <a:rPr lang="en-US" sz="1633" b="1" dirty="0">
                <a:solidFill>
                  <a:srgbClr val="FF0000"/>
                </a:solidFill>
              </a:rPr>
              <a:t> </a:t>
            </a:r>
          </a:p>
          <a:p>
            <a:r>
              <a:rPr lang="en-US" sz="1633" b="1" dirty="0">
                <a:solidFill>
                  <a:srgbClr val="FF0000"/>
                </a:solidFill>
              </a:rPr>
              <a:t>Python Application</a:t>
            </a:r>
          </a:p>
        </p:txBody>
      </p:sp>
      <p:sp>
        <p:nvSpPr>
          <p:cNvPr id="11" name="Rounded Rectangle 10"/>
          <p:cNvSpPr/>
          <p:nvPr/>
        </p:nvSpPr>
        <p:spPr bwMode="auto">
          <a:xfrm>
            <a:off x="5919982" y="4206682"/>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b="1" dirty="0"/>
              <a:t>Overlap paired reads</a:t>
            </a:r>
          </a:p>
          <a:p>
            <a:pPr algn="ctr" defTabSz="305678" fontAlgn="base" hangingPunct="0">
              <a:lnSpc>
                <a:spcPct val="93000"/>
              </a:lnSpc>
              <a:spcBef>
                <a:spcPct val="0"/>
              </a:spcBef>
              <a:spcAft>
                <a:spcPct val="0"/>
              </a:spcAft>
              <a:buClr>
                <a:srgbClr val="000000"/>
              </a:buClr>
              <a:buSzPct val="100000"/>
            </a:pPr>
            <a:r>
              <a:rPr lang="en-US" sz="1225" b="1" dirty="0">
                <a:latin typeface="Arial" charset="0"/>
              </a:rPr>
              <a:t>(wrapper around custom Flash2)</a:t>
            </a:r>
          </a:p>
        </p:txBody>
      </p:sp>
      <p:sp>
        <p:nvSpPr>
          <p:cNvPr id="12" name="Rounded Rectangle 11"/>
          <p:cNvSpPr/>
          <p:nvPr/>
        </p:nvSpPr>
        <p:spPr bwMode="auto">
          <a:xfrm>
            <a:off x="5919982" y="5191745"/>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b="1" dirty="0"/>
              <a:t>Downstream Analysis</a:t>
            </a:r>
            <a:endParaRPr lang="en-US" sz="1225" b="1" dirty="0">
              <a:latin typeface="Arial" charset="0"/>
            </a:endParaRPr>
          </a:p>
        </p:txBody>
      </p:sp>
      <p:cxnSp>
        <p:nvCxnSpPr>
          <p:cNvPr id="13" name="Straight Arrow Connector 12"/>
          <p:cNvCxnSpPr/>
          <p:nvPr/>
        </p:nvCxnSpPr>
        <p:spPr bwMode="auto">
          <a:xfrm rot="5400000">
            <a:off x="6723586" y="3092005"/>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4" name="Straight Arrow Connector 13"/>
          <p:cNvCxnSpPr/>
          <p:nvPr/>
        </p:nvCxnSpPr>
        <p:spPr bwMode="auto">
          <a:xfrm rot="5400000">
            <a:off x="6723586" y="4077068"/>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5" name="Straight Arrow Connector 14"/>
          <p:cNvCxnSpPr/>
          <p:nvPr/>
        </p:nvCxnSpPr>
        <p:spPr bwMode="auto">
          <a:xfrm rot="5400000">
            <a:off x="6723586" y="5062132"/>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graphicFrame>
        <p:nvGraphicFramePr>
          <p:cNvPr id="17" name="Table 16"/>
          <p:cNvGraphicFramePr>
            <a:graphicFrameLocks noGrp="1"/>
          </p:cNvGraphicFramePr>
          <p:nvPr>
            <p:extLst/>
          </p:nvPr>
        </p:nvGraphicFramePr>
        <p:xfrm>
          <a:off x="1668655" y="4102992"/>
          <a:ext cx="3732872" cy="1419643"/>
        </p:xfrm>
        <a:graphic>
          <a:graphicData uri="http://schemas.openxmlformats.org/drawingml/2006/table">
            <a:tbl>
              <a:tblPr>
                <a:tableStyleId>{073A0DAA-6AF3-43AB-8588-CEC1D06C72B9}</a:tableStyleId>
              </a:tblPr>
              <a:tblGrid>
                <a:gridCol w="1036909"/>
                <a:gridCol w="2695963"/>
              </a:tblGrid>
              <a:tr h="610854">
                <a:tc>
                  <a:txBody>
                    <a:bodyPr/>
                    <a:lstStyle/>
                    <a:p>
                      <a:r>
                        <a:rPr lang="en-US" sz="1200" b="1" dirty="0" smtClean="0"/>
                        <a:t>Barcode</a:t>
                      </a:r>
                      <a:endParaRPr lang="en-US" sz="1200" b="1" dirty="0"/>
                    </a:p>
                  </a:txBody>
                  <a:tcPr marL="62215" marR="62215" marT="31107" marB="31107" anchor="ctr"/>
                </a:tc>
                <a:tc>
                  <a:txBody>
                    <a:bodyPr/>
                    <a:lstStyle/>
                    <a:p>
                      <a:r>
                        <a:rPr lang="en-US" sz="1200" dirty="0" smtClean="0"/>
                        <a:t>Match determined by edit-</a:t>
                      </a:r>
                      <a:r>
                        <a:rPr lang="en-US" sz="1200" baseline="0" dirty="0" smtClean="0"/>
                        <a:t>distance, allowing for 1 mismatch per barcode</a:t>
                      </a:r>
                    </a:p>
                    <a:p>
                      <a:r>
                        <a:rPr lang="en-US" sz="1200" baseline="0" dirty="0" smtClean="0"/>
                        <a:t>(by default)</a:t>
                      </a:r>
                      <a:endParaRPr lang="en-US" sz="1200" dirty="0"/>
                    </a:p>
                  </a:txBody>
                  <a:tcPr marL="62215" marR="62215" marT="31107" marB="31107"/>
                </a:tc>
              </a:tr>
              <a:tr h="808789">
                <a:tc>
                  <a:txBody>
                    <a:bodyPr/>
                    <a:lstStyle/>
                    <a:p>
                      <a:r>
                        <a:rPr lang="en-US" sz="1200" b="1" dirty="0" smtClean="0"/>
                        <a:t>Primers</a:t>
                      </a:r>
                      <a:endParaRPr lang="en-US" sz="1200" b="1" dirty="0"/>
                    </a:p>
                  </a:txBody>
                  <a:tcPr marL="62215" marR="62215" marT="31107" marB="31107" anchor="ctr"/>
                </a:tc>
                <a:tc>
                  <a:txBody>
                    <a:bodyPr/>
                    <a:lstStyle/>
                    <a:p>
                      <a:r>
                        <a:rPr lang="en-US" sz="1200" dirty="0" smtClean="0"/>
                        <a:t>Match</a:t>
                      </a:r>
                      <a:r>
                        <a:rPr lang="en-US" sz="1200" baseline="0" dirty="0" smtClean="0"/>
                        <a:t> determined by </a:t>
                      </a:r>
                      <a:r>
                        <a:rPr lang="en-US" sz="1200" baseline="0" dirty="0" err="1" smtClean="0"/>
                        <a:t>Levenshtein</a:t>
                      </a:r>
                      <a:r>
                        <a:rPr lang="en-US" sz="1200" baseline="0" dirty="0" smtClean="0"/>
                        <a:t> Distance allowing for 4 mismatches (by default) with the final 4 (by default) bases required to be perfect matches</a:t>
                      </a:r>
                      <a:endParaRPr lang="en-US" sz="1200" dirty="0"/>
                    </a:p>
                  </a:txBody>
                  <a:tcPr marL="62215" marR="62215" marT="31107" marB="31107"/>
                </a:tc>
              </a:tr>
            </a:tbl>
          </a:graphicData>
        </a:graphic>
      </p:graphicFrame>
      <p:sp>
        <p:nvSpPr>
          <p:cNvPr id="18" name="TextBox 17"/>
          <p:cNvSpPr txBox="1"/>
          <p:nvPr/>
        </p:nvSpPr>
        <p:spPr>
          <a:xfrm>
            <a:off x="4533883" y="3221618"/>
            <a:ext cx="1136850" cy="280846"/>
          </a:xfrm>
          <a:prstGeom prst="rect">
            <a:avLst/>
          </a:prstGeom>
          <a:noFill/>
        </p:spPr>
        <p:txBody>
          <a:bodyPr wrap="none" rtlCol="0">
            <a:spAutoFit/>
          </a:bodyPr>
          <a:lstStyle/>
          <a:p>
            <a:r>
              <a:rPr lang="en-US" sz="1225" dirty="0"/>
              <a:t>Barcode Table</a:t>
            </a:r>
          </a:p>
        </p:txBody>
      </p:sp>
      <p:sp>
        <p:nvSpPr>
          <p:cNvPr id="20" name="TextBox 19"/>
          <p:cNvSpPr txBox="1"/>
          <p:nvPr/>
        </p:nvSpPr>
        <p:spPr>
          <a:xfrm>
            <a:off x="4533883" y="3447932"/>
            <a:ext cx="1034899" cy="280846"/>
          </a:xfrm>
          <a:prstGeom prst="rect">
            <a:avLst/>
          </a:prstGeom>
          <a:noFill/>
        </p:spPr>
        <p:txBody>
          <a:bodyPr wrap="none" rtlCol="0">
            <a:spAutoFit/>
          </a:bodyPr>
          <a:lstStyle/>
          <a:p>
            <a:r>
              <a:rPr lang="en-US" sz="1225" dirty="0"/>
              <a:t>Primer Table</a:t>
            </a:r>
          </a:p>
        </p:txBody>
      </p:sp>
      <p:sp>
        <p:nvSpPr>
          <p:cNvPr id="21" name="TextBox 20"/>
          <p:cNvSpPr txBox="1"/>
          <p:nvPr/>
        </p:nvSpPr>
        <p:spPr>
          <a:xfrm>
            <a:off x="4533883" y="3688227"/>
            <a:ext cx="1129668" cy="280846"/>
          </a:xfrm>
          <a:prstGeom prst="rect">
            <a:avLst/>
          </a:prstGeom>
          <a:noFill/>
        </p:spPr>
        <p:txBody>
          <a:bodyPr wrap="none" rtlCol="0">
            <a:spAutoFit/>
          </a:bodyPr>
          <a:lstStyle/>
          <a:p>
            <a:r>
              <a:rPr lang="en-US" sz="1225" dirty="0"/>
              <a:t>Sample Sheet</a:t>
            </a:r>
          </a:p>
        </p:txBody>
      </p:sp>
      <p:cxnSp>
        <p:nvCxnSpPr>
          <p:cNvPr id="22" name="Straight Arrow Connector 21"/>
          <p:cNvCxnSpPr/>
          <p:nvPr/>
        </p:nvCxnSpPr>
        <p:spPr bwMode="auto">
          <a:xfrm>
            <a:off x="5608909" y="3325309"/>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23" name="Straight Arrow Connector 22"/>
          <p:cNvCxnSpPr/>
          <p:nvPr/>
        </p:nvCxnSpPr>
        <p:spPr bwMode="auto">
          <a:xfrm>
            <a:off x="5608909" y="3584537"/>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24" name="Straight Arrow Connector 23"/>
          <p:cNvCxnSpPr/>
          <p:nvPr/>
        </p:nvCxnSpPr>
        <p:spPr bwMode="auto">
          <a:xfrm>
            <a:off x="5608909" y="3843764"/>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57842713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629"/>
            <a:ext cx="8194320" cy="1143480"/>
          </a:xfrm>
        </p:spPr>
        <p:txBody>
          <a:bodyPr/>
          <a:lstStyle/>
          <a:p>
            <a:r>
              <a:rPr lang="en-US" dirty="0" smtClean="0"/>
              <a:t>Downstream Analysis</a:t>
            </a:r>
            <a:endParaRPr lang="en-US" dirty="0"/>
          </a:p>
        </p:txBody>
      </p:sp>
      <p:sp>
        <p:nvSpPr>
          <p:cNvPr id="3" name="TextBox 2"/>
          <p:cNvSpPr txBox="1"/>
          <p:nvPr/>
        </p:nvSpPr>
        <p:spPr>
          <a:xfrm>
            <a:off x="1057274" y="2108284"/>
            <a:ext cx="6500813" cy="338554"/>
          </a:xfrm>
          <a:prstGeom prst="rect">
            <a:avLst/>
          </a:prstGeom>
          <a:noFill/>
        </p:spPr>
        <p:txBody>
          <a:bodyPr wrap="square" rtlCol="0">
            <a:spAutoFit/>
          </a:bodyPr>
          <a:lstStyle/>
          <a:p>
            <a:r>
              <a:rPr lang="en-US" sz="1600" b="1" dirty="0"/>
              <a:t>Population Community Profiling ( i.e. microbial, bacterial, fungal, etc. )</a:t>
            </a:r>
          </a:p>
        </p:txBody>
      </p:sp>
      <p:sp>
        <p:nvSpPr>
          <p:cNvPr id="4" name="TextBox 3"/>
          <p:cNvSpPr txBox="1"/>
          <p:nvPr/>
        </p:nvSpPr>
        <p:spPr>
          <a:xfrm>
            <a:off x="1057275" y="4653648"/>
            <a:ext cx="5132699" cy="301749"/>
          </a:xfrm>
          <a:prstGeom prst="rect">
            <a:avLst/>
          </a:prstGeom>
          <a:noFill/>
        </p:spPr>
        <p:txBody>
          <a:bodyPr wrap="square" rtlCol="0">
            <a:spAutoFit/>
          </a:bodyPr>
          <a:lstStyle/>
          <a:p>
            <a:r>
              <a:rPr lang="en-US" sz="1361" b="1" dirty="0">
                <a:solidFill>
                  <a:srgbClr val="0070C0"/>
                </a:solidFill>
              </a:rPr>
              <a:t>Targeted Re-sequencing</a:t>
            </a:r>
          </a:p>
        </p:txBody>
      </p:sp>
      <p:graphicFrame>
        <p:nvGraphicFramePr>
          <p:cNvPr id="5" name="Table 4"/>
          <p:cNvGraphicFramePr>
            <a:graphicFrameLocks noGrp="1"/>
          </p:cNvGraphicFramePr>
          <p:nvPr>
            <p:extLst>
              <p:ext uri="{D42A27DB-BD31-4B8C-83A1-F6EECF244321}">
                <p14:modId xmlns:p14="http://schemas.microsoft.com/office/powerpoint/2010/main" val="221035874"/>
              </p:ext>
            </p:extLst>
          </p:nvPr>
        </p:nvGraphicFramePr>
        <p:xfrm>
          <a:off x="1057275" y="2903735"/>
          <a:ext cx="7362825" cy="1649682"/>
        </p:xfrm>
        <a:graphic>
          <a:graphicData uri="http://schemas.openxmlformats.org/drawingml/2006/table">
            <a:tbl>
              <a:tblPr>
                <a:tableStyleId>{073A0DAA-6AF3-43AB-8588-CEC1D06C72B9}</a:tableStyleId>
              </a:tblPr>
              <a:tblGrid>
                <a:gridCol w="2045229"/>
                <a:gridCol w="5317596"/>
              </a:tblGrid>
              <a:tr h="610854">
                <a:tc>
                  <a:txBody>
                    <a:bodyPr/>
                    <a:lstStyle/>
                    <a:p>
                      <a:r>
                        <a:rPr lang="en-US" sz="1200" b="1" dirty="0" smtClean="0"/>
                        <a:t>Screen</a:t>
                      </a:r>
                      <a:endParaRPr lang="en-US" sz="1200" b="1" dirty="0"/>
                    </a:p>
                  </a:txBody>
                  <a:tcPr marL="62215" marR="62215" marT="31107" marB="31107" anchor="ctr"/>
                </a:tc>
                <a:tc>
                  <a:txBody>
                    <a:bodyPr/>
                    <a:lstStyle/>
                    <a:p>
                      <a:r>
                        <a:rPr lang="en-US" sz="1200" dirty="0" smtClean="0"/>
                        <a:t>Using Bowtie</a:t>
                      </a:r>
                      <a:r>
                        <a:rPr lang="en-US" sz="1200" baseline="0" dirty="0" smtClean="0"/>
                        <a:t>2, screen targets against a reference </a:t>
                      </a:r>
                      <a:r>
                        <a:rPr lang="en-US" sz="1200" baseline="0" dirty="0" err="1" smtClean="0"/>
                        <a:t>fasta</a:t>
                      </a:r>
                      <a:r>
                        <a:rPr lang="en-US" sz="1200" baseline="0" dirty="0" smtClean="0"/>
                        <a:t> file, separating reads by those that produce matches and those that do not match sequences in the reference database.</a:t>
                      </a:r>
                      <a:endParaRPr lang="en-US" sz="1200" dirty="0"/>
                    </a:p>
                  </a:txBody>
                  <a:tcPr marL="62215" marR="62215" marT="31107" marB="31107"/>
                </a:tc>
              </a:tr>
              <a:tr h="610854">
                <a:tc>
                  <a:txBody>
                    <a:bodyPr/>
                    <a:lstStyle/>
                    <a:p>
                      <a:r>
                        <a:rPr lang="en-US" sz="1200" b="1" dirty="0" smtClean="0"/>
                        <a:t>Classify</a:t>
                      </a:r>
                      <a:endParaRPr lang="en-US" sz="1200" b="1" dirty="0"/>
                    </a:p>
                  </a:txBody>
                  <a:tcPr marL="62215" marR="62215" marT="31107" marB="31107" anchor="ctr"/>
                </a:tc>
                <a:tc>
                  <a:txBody>
                    <a:bodyPr/>
                    <a:lstStyle/>
                    <a:p>
                      <a:r>
                        <a:rPr lang="en-US" sz="1200" dirty="0" smtClean="0"/>
                        <a:t>Wrapper around the MSU</a:t>
                      </a:r>
                      <a:r>
                        <a:rPr lang="en-US" sz="1200" baseline="0" dirty="0" smtClean="0"/>
                        <a:t> Ribosomal Database Project (RDP) Classifier for </a:t>
                      </a:r>
                      <a:r>
                        <a:rPr lang="en-US" sz="1200" kern="1200" dirty="0" smtClean="0">
                          <a:solidFill>
                            <a:schemeClr val="dk1"/>
                          </a:solidFill>
                          <a:latin typeface="+mn-lt"/>
                          <a:ea typeface="+mn-ea"/>
                          <a:cs typeface="+mn-cs"/>
                        </a:rPr>
                        <a:t>Bacterial and </a:t>
                      </a:r>
                      <a:r>
                        <a:rPr lang="en-US" sz="1200" kern="1200" dirty="0" err="1" smtClean="0">
                          <a:solidFill>
                            <a:schemeClr val="dk1"/>
                          </a:solidFill>
                          <a:latin typeface="+mn-lt"/>
                          <a:ea typeface="+mn-ea"/>
                          <a:cs typeface="+mn-cs"/>
                        </a:rPr>
                        <a:t>Archaeal</a:t>
                      </a:r>
                      <a:r>
                        <a:rPr lang="en-US" sz="1200" kern="1200" dirty="0" smtClean="0">
                          <a:solidFill>
                            <a:schemeClr val="dk1"/>
                          </a:solidFill>
                          <a:latin typeface="+mn-lt"/>
                          <a:ea typeface="+mn-ea"/>
                          <a:cs typeface="+mn-cs"/>
                        </a:rPr>
                        <a:t> 16S </a:t>
                      </a:r>
                      <a:r>
                        <a:rPr lang="en-US" sz="1200" kern="1200" dirty="0" err="1" smtClean="0">
                          <a:solidFill>
                            <a:schemeClr val="dk1"/>
                          </a:solidFill>
                          <a:latin typeface="+mn-lt"/>
                          <a:ea typeface="+mn-ea"/>
                          <a:cs typeface="+mn-cs"/>
                        </a:rPr>
                        <a:t>rRNA</a:t>
                      </a:r>
                      <a:r>
                        <a:rPr lang="en-US" sz="1200" kern="1200" dirty="0" smtClean="0">
                          <a:solidFill>
                            <a:schemeClr val="dk1"/>
                          </a:solidFill>
                          <a:latin typeface="+mn-lt"/>
                          <a:ea typeface="+mn-ea"/>
                          <a:cs typeface="+mn-cs"/>
                        </a:rPr>
                        <a:t> sequences, Fungal 28S </a:t>
                      </a:r>
                      <a:r>
                        <a:rPr lang="en-US" sz="1200" kern="1200" dirty="0" err="1" smtClean="0">
                          <a:solidFill>
                            <a:schemeClr val="dk1"/>
                          </a:solidFill>
                          <a:latin typeface="+mn-lt"/>
                          <a:ea typeface="+mn-ea"/>
                          <a:cs typeface="+mn-cs"/>
                        </a:rPr>
                        <a:t>rRNA</a:t>
                      </a:r>
                      <a:r>
                        <a:rPr lang="en-US" sz="1200" kern="1200" dirty="0" smtClean="0">
                          <a:solidFill>
                            <a:schemeClr val="dk1"/>
                          </a:solidFill>
                          <a:latin typeface="+mn-lt"/>
                          <a:ea typeface="+mn-ea"/>
                          <a:cs typeface="+mn-cs"/>
                        </a:rPr>
                        <a:t>, fungal ITS regions</a:t>
                      </a:r>
                      <a:endParaRPr lang="en-US" sz="1200" dirty="0"/>
                    </a:p>
                  </a:txBody>
                  <a:tcPr marL="62215" marR="62215" marT="31107" marB="31107"/>
                </a:tc>
              </a:tr>
              <a:tr h="427974">
                <a:tc>
                  <a:txBody>
                    <a:bodyPr/>
                    <a:lstStyle/>
                    <a:p>
                      <a:r>
                        <a:rPr lang="en-US" sz="1200" b="1" dirty="0" smtClean="0"/>
                        <a:t>Abundance</a:t>
                      </a:r>
                      <a:endParaRPr lang="en-US" sz="1200" b="1" dirty="0"/>
                    </a:p>
                  </a:txBody>
                  <a:tcPr marL="62215" marR="62215" marT="31107" marB="31107" anchor="ctr"/>
                </a:tc>
                <a:tc>
                  <a:txBody>
                    <a:bodyPr/>
                    <a:lstStyle/>
                    <a:p>
                      <a:r>
                        <a:rPr lang="en-US" sz="1200" dirty="0" smtClean="0"/>
                        <a:t>Reduce</a:t>
                      </a:r>
                      <a:r>
                        <a:rPr lang="en-US" sz="1200" baseline="0" dirty="0" smtClean="0"/>
                        <a:t> RDP classifier results to abundance tables (or </a:t>
                      </a:r>
                      <a:r>
                        <a:rPr lang="en-US" sz="1200" baseline="0" dirty="0" err="1" smtClean="0"/>
                        <a:t>biom</a:t>
                      </a:r>
                      <a:r>
                        <a:rPr lang="en-US" sz="1200" baseline="0" dirty="0" smtClean="0"/>
                        <a:t> file format), rows are taxa and columns are samples ready for additional community analysis.</a:t>
                      </a:r>
                      <a:endParaRPr lang="en-US" sz="1200" dirty="0"/>
                    </a:p>
                  </a:txBody>
                  <a:tcPr marL="62215" marR="62215" marT="31107" marB="31107"/>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147866755"/>
              </p:ext>
            </p:extLst>
          </p:nvPr>
        </p:nvGraphicFramePr>
        <p:xfrm>
          <a:off x="1057275" y="4970963"/>
          <a:ext cx="7362825" cy="1493149"/>
        </p:xfrm>
        <a:graphic>
          <a:graphicData uri="http://schemas.openxmlformats.org/drawingml/2006/table">
            <a:tbl>
              <a:tblPr>
                <a:tableStyleId>{073A0DAA-6AF3-43AB-8588-CEC1D06C72B9}</a:tableStyleId>
              </a:tblPr>
              <a:tblGrid>
                <a:gridCol w="2045228"/>
                <a:gridCol w="5317597"/>
              </a:tblGrid>
              <a:tr h="435502">
                <a:tc>
                  <a:txBody>
                    <a:bodyPr/>
                    <a:lstStyle/>
                    <a:p>
                      <a:endParaRPr lang="en-US" sz="1200" b="1" dirty="0"/>
                    </a:p>
                  </a:txBody>
                  <a:tcPr marL="62215" marR="62215" marT="31107" marB="31107" anchor="ctr"/>
                </a:tc>
                <a:tc>
                  <a:txBody>
                    <a:bodyPr/>
                    <a:lstStyle/>
                    <a:p>
                      <a:r>
                        <a:rPr lang="en-US" sz="1200" b="1" dirty="0" smtClean="0"/>
                        <a:t>Consensus</a:t>
                      </a:r>
                      <a:r>
                        <a:rPr lang="en-US" sz="1200" b="1" baseline="0" dirty="0" smtClean="0"/>
                        <a:t> -</a:t>
                      </a:r>
                      <a:r>
                        <a:rPr lang="en-US" sz="1200" baseline="0" dirty="0" smtClean="0"/>
                        <a:t> </a:t>
                      </a:r>
                      <a:r>
                        <a:rPr lang="en-US" sz="1200" dirty="0" smtClean="0"/>
                        <a:t>Reduce reads to consensus</a:t>
                      </a:r>
                      <a:r>
                        <a:rPr lang="en-US" sz="1200" baseline="0" dirty="0" smtClean="0"/>
                        <a:t> sequence for each sample and amplicon</a:t>
                      </a:r>
                      <a:endParaRPr lang="en-US" sz="1200" dirty="0"/>
                    </a:p>
                  </a:txBody>
                  <a:tcPr marL="62215" marR="62215" marT="31107" marB="31107"/>
                </a:tc>
              </a:tr>
              <a:tr h="622145">
                <a:tc>
                  <a:txBody>
                    <a:bodyPr/>
                    <a:lstStyle/>
                    <a:p>
                      <a:r>
                        <a:rPr lang="en-US" sz="1200" b="1" dirty="0" smtClean="0"/>
                        <a:t>R-functions</a:t>
                      </a:r>
                      <a:r>
                        <a:rPr lang="en-US" sz="1200" b="1" baseline="0" dirty="0" smtClean="0"/>
                        <a:t> to be added into </a:t>
                      </a:r>
                      <a:r>
                        <a:rPr lang="en-US" sz="1200" b="1" baseline="0" dirty="0" err="1" smtClean="0"/>
                        <a:t>dbcAmplicons</a:t>
                      </a:r>
                      <a:endParaRPr lang="en-US" sz="1200" b="1" dirty="0"/>
                    </a:p>
                  </a:txBody>
                  <a:tcPr marL="62215" marR="62215" marT="31107" marB="31107" anchor="ctr"/>
                </a:tc>
                <a:tc>
                  <a:txBody>
                    <a:bodyPr/>
                    <a:lstStyle/>
                    <a:p>
                      <a:r>
                        <a:rPr lang="en-US" sz="1200" b="1" dirty="0" smtClean="0"/>
                        <a:t>Most</a:t>
                      </a:r>
                      <a:r>
                        <a:rPr lang="en-US" sz="1200" b="1" baseline="0" dirty="0" smtClean="0"/>
                        <a:t> Common – </a:t>
                      </a:r>
                      <a:r>
                        <a:rPr lang="en-US" sz="1200" b="0" baseline="0" dirty="0" smtClean="0"/>
                        <a:t>Reduce reads to the most commonly occurring read in the sample and amplicon ( that is present in at least 5% and 5 reads, by default )</a:t>
                      </a:r>
                    </a:p>
                  </a:txBody>
                  <a:tcPr marL="62215" marR="62215" marT="31107" marB="31107"/>
                </a:tc>
              </a:tr>
              <a:tr h="435502">
                <a:tc>
                  <a:txBody>
                    <a:bodyPr/>
                    <a:lstStyle/>
                    <a:p>
                      <a:endParaRPr lang="en-US" sz="1200" b="1" dirty="0"/>
                    </a:p>
                  </a:txBody>
                  <a:tcPr marL="62215" marR="62215" marT="31107" marB="31107" anchor="ctr"/>
                </a:tc>
                <a:tc>
                  <a:txBody>
                    <a:bodyPr/>
                    <a:lstStyle/>
                    <a:p>
                      <a:r>
                        <a:rPr lang="en-US" sz="1200" b="1" baseline="0" dirty="0" smtClean="0"/>
                        <a:t>Haplotypes – </a:t>
                      </a:r>
                      <a:r>
                        <a:rPr lang="en-US" sz="1200" b="0" baseline="0" dirty="0" smtClean="0"/>
                        <a:t>Impute the different haplotypes in the sample and amplicon</a:t>
                      </a:r>
                      <a:endParaRPr lang="en-US" sz="1200" b="1" baseline="0" dirty="0" smtClean="0"/>
                    </a:p>
                  </a:txBody>
                  <a:tcPr marL="62215" marR="62215" marT="31107" marB="31107"/>
                </a:tc>
              </a:tr>
            </a:tbl>
          </a:graphicData>
        </a:graphic>
      </p:graphicFrame>
      <p:sp>
        <p:nvSpPr>
          <p:cNvPr id="7" name="TextBox 6"/>
          <p:cNvSpPr txBox="1"/>
          <p:nvPr/>
        </p:nvSpPr>
        <p:spPr>
          <a:xfrm>
            <a:off x="1057274" y="2510986"/>
            <a:ext cx="5288235" cy="280846"/>
          </a:xfrm>
          <a:prstGeom prst="rect">
            <a:avLst/>
          </a:prstGeom>
          <a:noFill/>
        </p:spPr>
        <p:txBody>
          <a:bodyPr wrap="square" rtlCol="0">
            <a:spAutoFit/>
          </a:bodyPr>
          <a:lstStyle/>
          <a:p>
            <a:r>
              <a:rPr lang="en-US" sz="1225" b="1" dirty="0" err="1">
                <a:solidFill>
                  <a:srgbClr val="0070C0"/>
                </a:solidFill>
              </a:rPr>
              <a:t>dbcAmplicons</a:t>
            </a:r>
            <a:r>
              <a:rPr lang="en-US" sz="1225" b="1" dirty="0">
                <a:solidFill>
                  <a:srgbClr val="0070C0"/>
                </a:solidFill>
              </a:rPr>
              <a:t> Python Application</a:t>
            </a:r>
          </a:p>
        </p:txBody>
      </p:sp>
    </p:spTree>
    <p:extLst>
      <p:ext uri="{BB962C8B-B14F-4D97-AF65-F5344CB8AC3E}">
        <p14:creationId xmlns:p14="http://schemas.microsoft.com/office/powerpoint/2010/main" val="152047206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Supplemental Scripts</a:t>
            </a:r>
            <a:endParaRPr lang="en-US" dirty="0"/>
          </a:p>
        </p:txBody>
      </p:sp>
      <p:sp>
        <p:nvSpPr>
          <p:cNvPr id="5" name="Content Placeholder 4"/>
          <p:cNvSpPr>
            <a:spLocks noGrp="1"/>
          </p:cNvSpPr>
          <p:nvPr>
            <p:ph idx="1"/>
          </p:nvPr>
        </p:nvSpPr>
        <p:spPr/>
        <p:txBody>
          <a:bodyPr/>
          <a:lstStyle/>
          <a:p>
            <a:r>
              <a:rPr lang="en-US" dirty="0" smtClean="0"/>
              <a:t>convert2Readto4Read.py</a:t>
            </a:r>
          </a:p>
          <a:p>
            <a:pPr lvl="1"/>
            <a:r>
              <a:rPr lang="en-US" dirty="0" smtClean="0"/>
              <a:t>For when samples are processed by someone else</a:t>
            </a:r>
            <a:endParaRPr lang="en-US" dirty="0"/>
          </a:p>
          <a:p>
            <a:r>
              <a:rPr lang="en-US" dirty="0" err="1" smtClean="0"/>
              <a:t>splitReadsBySample.py</a:t>
            </a:r>
            <a:endParaRPr lang="en-US" dirty="0" smtClean="0"/>
          </a:p>
          <a:p>
            <a:pPr lvl="1"/>
            <a:r>
              <a:rPr lang="en-US" dirty="0" smtClean="0"/>
              <a:t>To facilitate upload to </a:t>
            </a:r>
            <a:r>
              <a:rPr lang="en-US" smtClean="0"/>
              <a:t>the SRC</a:t>
            </a:r>
            <a:endParaRPr lang="en-US" dirty="0"/>
          </a:p>
        </p:txBody>
      </p:sp>
    </p:spTree>
    <p:extLst>
      <p:ext uri="{BB962C8B-B14F-4D97-AF65-F5344CB8AC3E}">
        <p14:creationId xmlns:p14="http://schemas.microsoft.com/office/powerpoint/2010/main" val="166613122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10606" y="1719263"/>
            <a:ext cx="6036693" cy="4895850"/>
          </a:xfrm>
        </p:spPr>
      </p:pic>
      <p:sp>
        <p:nvSpPr>
          <p:cNvPr id="3" name="Title 2"/>
          <p:cNvSpPr>
            <a:spLocks noGrp="1"/>
          </p:cNvSpPr>
          <p:nvPr>
            <p:ph type="title"/>
          </p:nvPr>
        </p:nvSpPr>
        <p:spPr/>
        <p:txBody>
          <a:bodyPr/>
          <a:lstStyle/>
          <a:p>
            <a:r>
              <a:rPr lang="en-US" dirty="0" smtClean="0"/>
              <a:t>Primer Design</a:t>
            </a:r>
            <a:endParaRPr lang="en-US" dirty="0"/>
          </a:p>
        </p:txBody>
      </p:sp>
    </p:spTree>
    <p:extLst>
      <p:ext uri="{BB962C8B-B14F-4D97-AF65-F5344CB8AC3E}">
        <p14:creationId xmlns:p14="http://schemas.microsoft.com/office/powerpoint/2010/main" val="207427773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smtClean="0"/>
              <a:t>Template Specific Primer Design</a:t>
            </a:r>
            <a:endParaRPr lang="en-US" sz="3000" dirty="0"/>
          </a:p>
        </p:txBody>
      </p:sp>
      <p:sp>
        <p:nvSpPr>
          <p:cNvPr id="3" name="Content Placeholder 2"/>
          <p:cNvSpPr>
            <a:spLocks noGrp="1"/>
          </p:cNvSpPr>
          <p:nvPr>
            <p:ph idx="1"/>
          </p:nvPr>
        </p:nvSpPr>
        <p:spPr>
          <a:xfrm>
            <a:off x="628650" y="1827643"/>
            <a:ext cx="7886700" cy="1957283"/>
          </a:xfrm>
        </p:spPr>
        <p:txBody>
          <a:bodyPr>
            <a:normAutofit/>
          </a:bodyPr>
          <a:lstStyle/>
          <a:p>
            <a:pPr fontAlgn="base"/>
            <a:r>
              <a:rPr lang="en-US" dirty="0" smtClean="0"/>
              <a:t>Each primer pair contains the following parts</a:t>
            </a:r>
          </a:p>
          <a:p>
            <a:pPr lvl="1" fontAlgn="base"/>
            <a:r>
              <a:rPr lang="en-US" dirty="0" smtClean="0"/>
              <a:t>CS1 or CS2 to attach second adapter/barcode primer</a:t>
            </a:r>
          </a:p>
          <a:p>
            <a:pPr lvl="1" fontAlgn="base"/>
            <a:r>
              <a:rPr lang="en-US" dirty="0" smtClean="0"/>
              <a:t>Phase-shifting bases [see below]</a:t>
            </a:r>
          </a:p>
          <a:p>
            <a:pPr lvl="1" fontAlgn="base"/>
            <a:r>
              <a:rPr lang="en-US" dirty="0" smtClean="0"/>
              <a:t>Linker sequence</a:t>
            </a:r>
          </a:p>
          <a:p>
            <a:pPr lvl="1" fontAlgn="base"/>
            <a:r>
              <a:rPr lang="en-US" dirty="0" smtClean="0"/>
              <a:t>Template specific primer sequence</a:t>
            </a:r>
            <a:endParaRPr lang="en-US" dirty="0"/>
          </a:p>
        </p:txBody>
      </p:sp>
      <p:sp>
        <p:nvSpPr>
          <p:cNvPr id="5" name="Right Arrow 4"/>
          <p:cNvSpPr/>
          <p:nvPr/>
        </p:nvSpPr>
        <p:spPr>
          <a:xfrm>
            <a:off x="2256673" y="4159793"/>
            <a:ext cx="685800" cy="137160"/>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 name="Right Arrow 5"/>
          <p:cNvSpPr/>
          <p:nvPr/>
        </p:nvSpPr>
        <p:spPr>
          <a:xfrm>
            <a:off x="2357522" y="4461058"/>
            <a:ext cx="685800" cy="137160"/>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Right Arrow 6"/>
          <p:cNvSpPr/>
          <p:nvPr/>
        </p:nvSpPr>
        <p:spPr>
          <a:xfrm>
            <a:off x="2466752" y="4742880"/>
            <a:ext cx="685800" cy="137160"/>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Right Arrow 7"/>
          <p:cNvSpPr/>
          <p:nvPr/>
        </p:nvSpPr>
        <p:spPr>
          <a:xfrm>
            <a:off x="2584279" y="5037917"/>
            <a:ext cx="685800" cy="137160"/>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3" name="Rectangle 12"/>
          <p:cNvSpPr/>
          <p:nvPr/>
        </p:nvSpPr>
        <p:spPr>
          <a:xfrm>
            <a:off x="1291115" y="4194515"/>
            <a:ext cx="685800" cy="6858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Rectangle 13"/>
          <p:cNvSpPr/>
          <p:nvPr/>
        </p:nvSpPr>
        <p:spPr>
          <a:xfrm>
            <a:off x="1279864" y="4493714"/>
            <a:ext cx="685800" cy="6858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1275113" y="4770095"/>
            <a:ext cx="685800" cy="6858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6" name="Rectangle 15"/>
          <p:cNvSpPr/>
          <p:nvPr/>
        </p:nvSpPr>
        <p:spPr>
          <a:xfrm>
            <a:off x="1273184" y="5070573"/>
            <a:ext cx="685800" cy="6858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7" name="TextBox 16"/>
          <p:cNvSpPr txBox="1"/>
          <p:nvPr/>
        </p:nvSpPr>
        <p:spPr>
          <a:xfrm>
            <a:off x="1947418" y="4372996"/>
            <a:ext cx="505045" cy="300082"/>
          </a:xfrm>
          <a:prstGeom prst="rect">
            <a:avLst/>
          </a:prstGeom>
          <a:noFill/>
        </p:spPr>
        <p:txBody>
          <a:bodyPr wrap="square" rtlCol="0">
            <a:spAutoFit/>
          </a:bodyPr>
          <a:lstStyle/>
          <a:p>
            <a:r>
              <a:rPr lang="en-US" sz="1350" dirty="0"/>
              <a:t>T</a:t>
            </a:r>
            <a:r>
              <a:rPr lang="en-US" sz="1350" dirty="0">
                <a:solidFill>
                  <a:srgbClr val="0070C0"/>
                </a:solidFill>
              </a:rPr>
              <a:t>CA</a:t>
            </a:r>
          </a:p>
        </p:txBody>
      </p:sp>
      <p:sp>
        <p:nvSpPr>
          <p:cNvPr id="18" name="TextBox 17"/>
          <p:cNvSpPr txBox="1"/>
          <p:nvPr/>
        </p:nvSpPr>
        <p:spPr>
          <a:xfrm>
            <a:off x="1923577" y="4655712"/>
            <a:ext cx="622349" cy="300082"/>
          </a:xfrm>
          <a:prstGeom prst="rect">
            <a:avLst/>
          </a:prstGeom>
          <a:noFill/>
        </p:spPr>
        <p:txBody>
          <a:bodyPr wrap="square" rtlCol="0">
            <a:spAutoFit/>
          </a:bodyPr>
          <a:lstStyle/>
          <a:p>
            <a:r>
              <a:rPr lang="en-US" sz="1350" dirty="0"/>
              <a:t>GT</a:t>
            </a:r>
            <a:r>
              <a:rPr lang="en-US" sz="1350" dirty="0">
                <a:solidFill>
                  <a:srgbClr val="0070C0"/>
                </a:solidFill>
              </a:rPr>
              <a:t>CA</a:t>
            </a:r>
          </a:p>
        </p:txBody>
      </p:sp>
      <p:sp>
        <p:nvSpPr>
          <p:cNvPr id="19" name="TextBox 18"/>
          <p:cNvSpPr txBox="1"/>
          <p:nvPr/>
        </p:nvSpPr>
        <p:spPr>
          <a:xfrm>
            <a:off x="1914740" y="4949854"/>
            <a:ext cx="812260" cy="300082"/>
          </a:xfrm>
          <a:prstGeom prst="rect">
            <a:avLst/>
          </a:prstGeom>
          <a:noFill/>
        </p:spPr>
        <p:txBody>
          <a:bodyPr wrap="square" rtlCol="0">
            <a:spAutoFit/>
          </a:bodyPr>
          <a:lstStyle/>
          <a:p>
            <a:r>
              <a:rPr lang="en-US" sz="1350" dirty="0"/>
              <a:t>AGT</a:t>
            </a:r>
            <a:r>
              <a:rPr lang="en-US" sz="1350" dirty="0">
                <a:solidFill>
                  <a:srgbClr val="0070C0"/>
                </a:solidFill>
              </a:rPr>
              <a:t>CA</a:t>
            </a:r>
          </a:p>
        </p:txBody>
      </p:sp>
      <p:sp>
        <p:nvSpPr>
          <p:cNvPr id="27" name="TextBox 26"/>
          <p:cNvSpPr txBox="1"/>
          <p:nvPr/>
        </p:nvSpPr>
        <p:spPr>
          <a:xfrm>
            <a:off x="1205387" y="3784927"/>
            <a:ext cx="1801052" cy="300082"/>
          </a:xfrm>
          <a:prstGeom prst="rect">
            <a:avLst/>
          </a:prstGeom>
          <a:noFill/>
        </p:spPr>
        <p:txBody>
          <a:bodyPr wrap="square" rtlCol="0">
            <a:spAutoFit/>
          </a:bodyPr>
          <a:lstStyle/>
          <a:p>
            <a:r>
              <a:rPr lang="en-US" sz="1350"/>
              <a:t>Phase shifting primer</a:t>
            </a:r>
            <a:endParaRPr lang="en-US" sz="1350" dirty="0"/>
          </a:p>
        </p:txBody>
      </p:sp>
      <p:sp>
        <p:nvSpPr>
          <p:cNvPr id="29" name="TextBox 28"/>
          <p:cNvSpPr txBox="1"/>
          <p:nvPr/>
        </p:nvSpPr>
        <p:spPr>
          <a:xfrm>
            <a:off x="2608616" y="5224882"/>
            <a:ext cx="812260" cy="300082"/>
          </a:xfrm>
          <a:prstGeom prst="rect">
            <a:avLst/>
          </a:prstGeom>
          <a:noFill/>
        </p:spPr>
        <p:txBody>
          <a:bodyPr wrap="square" rtlCol="0">
            <a:spAutoFit/>
          </a:bodyPr>
          <a:lstStyle/>
          <a:p>
            <a:r>
              <a:rPr lang="en-US" sz="1350"/>
              <a:t>TS</a:t>
            </a:r>
            <a:endParaRPr lang="en-US" sz="1350" dirty="0"/>
          </a:p>
        </p:txBody>
      </p:sp>
      <p:sp>
        <p:nvSpPr>
          <p:cNvPr id="31" name="TextBox 30"/>
          <p:cNvSpPr txBox="1"/>
          <p:nvPr/>
        </p:nvSpPr>
        <p:spPr>
          <a:xfrm>
            <a:off x="1388652" y="5241953"/>
            <a:ext cx="812260" cy="300082"/>
          </a:xfrm>
          <a:prstGeom prst="rect">
            <a:avLst/>
          </a:prstGeom>
          <a:noFill/>
        </p:spPr>
        <p:txBody>
          <a:bodyPr wrap="square" rtlCol="0">
            <a:spAutoFit/>
          </a:bodyPr>
          <a:lstStyle/>
          <a:p>
            <a:r>
              <a:rPr lang="en-US" sz="1350" dirty="0"/>
              <a:t>CS</a:t>
            </a:r>
          </a:p>
        </p:txBody>
      </p:sp>
      <p:sp>
        <p:nvSpPr>
          <p:cNvPr id="33" name="TextBox 32"/>
          <p:cNvSpPr txBox="1"/>
          <p:nvPr/>
        </p:nvSpPr>
        <p:spPr>
          <a:xfrm>
            <a:off x="1931410" y="4096465"/>
            <a:ext cx="444172" cy="300082"/>
          </a:xfrm>
          <a:prstGeom prst="rect">
            <a:avLst/>
          </a:prstGeom>
          <a:noFill/>
        </p:spPr>
        <p:txBody>
          <a:bodyPr wrap="square" rtlCol="0">
            <a:spAutoFit/>
          </a:bodyPr>
          <a:lstStyle/>
          <a:p>
            <a:r>
              <a:rPr lang="en-US" sz="1350" dirty="0">
                <a:solidFill>
                  <a:srgbClr val="0070C0"/>
                </a:solidFill>
              </a:rPr>
              <a:t>CA</a:t>
            </a:r>
          </a:p>
        </p:txBody>
      </p:sp>
      <p:sp>
        <p:nvSpPr>
          <p:cNvPr id="34" name="Right Arrow 33"/>
          <p:cNvSpPr/>
          <p:nvPr/>
        </p:nvSpPr>
        <p:spPr>
          <a:xfrm>
            <a:off x="5197676" y="4186442"/>
            <a:ext cx="685800" cy="137160"/>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5" name="Right Arrow 34"/>
          <p:cNvSpPr/>
          <p:nvPr/>
        </p:nvSpPr>
        <p:spPr>
          <a:xfrm>
            <a:off x="5355676" y="4487707"/>
            <a:ext cx="685800" cy="137160"/>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6" name="Right Arrow 35"/>
          <p:cNvSpPr/>
          <p:nvPr/>
        </p:nvSpPr>
        <p:spPr>
          <a:xfrm>
            <a:off x="5464906" y="4769529"/>
            <a:ext cx="685800" cy="137160"/>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7" name="Right Arrow 36"/>
          <p:cNvSpPr/>
          <p:nvPr/>
        </p:nvSpPr>
        <p:spPr>
          <a:xfrm>
            <a:off x="5568145" y="5064566"/>
            <a:ext cx="685800" cy="137160"/>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8" name="Rectangle 37"/>
          <p:cNvSpPr/>
          <p:nvPr/>
        </p:nvSpPr>
        <p:spPr>
          <a:xfrm>
            <a:off x="4232118" y="4221164"/>
            <a:ext cx="685800" cy="6858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9" name="Rectangle 38"/>
          <p:cNvSpPr/>
          <p:nvPr/>
        </p:nvSpPr>
        <p:spPr>
          <a:xfrm>
            <a:off x="4235154" y="4520363"/>
            <a:ext cx="685800" cy="6858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0" name="Rectangle 39"/>
          <p:cNvSpPr/>
          <p:nvPr/>
        </p:nvSpPr>
        <p:spPr>
          <a:xfrm>
            <a:off x="4230403" y="4796744"/>
            <a:ext cx="685800" cy="6858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1" name="Rectangle 40"/>
          <p:cNvSpPr/>
          <p:nvPr/>
        </p:nvSpPr>
        <p:spPr>
          <a:xfrm>
            <a:off x="4228474" y="5097222"/>
            <a:ext cx="685800" cy="6858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2" name="TextBox 41"/>
          <p:cNvSpPr txBox="1"/>
          <p:nvPr/>
        </p:nvSpPr>
        <p:spPr>
          <a:xfrm>
            <a:off x="4880586" y="4399645"/>
            <a:ext cx="511345" cy="300082"/>
          </a:xfrm>
          <a:prstGeom prst="rect">
            <a:avLst/>
          </a:prstGeom>
          <a:noFill/>
        </p:spPr>
        <p:txBody>
          <a:bodyPr wrap="square" rtlCol="0">
            <a:spAutoFit/>
          </a:bodyPr>
          <a:lstStyle/>
          <a:p>
            <a:r>
              <a:rPr lang="en-US" sz="1350" dirty="0"/>
              <a:t>N</a:t>
            </a:r>
            <a:r>
              <a:rPr lang="en-US" sz="1350">
                <a:solidFill>
                  <a:srgbClr val="0070C0"/>
                </a:solidFill>
              </a:rPr>
              <a:t>CA</a:t>
            </a:r>
            <a:endParaRPr lang="en-US" sz="1350" dirty="0">
              <a:solidFill>
                <a:srgbClr val="0070C0"/>
              </a:solidFill>
            </a:endParaRPr>
          </a:p>
        </p:txBody>
      </p:sp>
      <p:sp>
        <p:nvSpPr>
          <p:cNvPr id="43" name="TextBox 42"/>
          <p:cNvSpPr txBox="1"/>
          <p:nvPr/>
        </p:nvSpPr>
        <p:spPr>
          <a:xfrm>
            <a:off x="4878867" y="4682361"/>
            <a:ext cx="622349" cy="300082"/>
          </a:xfrm>
          <a:prstGeom prst="rect">
            <a:avLst/>
          </a:prstGeom>
          <a:noFill/>
        </p:spPr>
        <p:txBody>
          <a:bodyPr wrap="square" rtlCol="0">
            <a:spAutoFit/>
          </a:bodyPr>
          <a:lstStyle/>
          <a:p>
            <a:r>
              <a:rPr lang="en-US" sz="1350" dirty="0"/>
              <a:t>NN</a:t>
            </a:r>
            <a:r>
              <a:rPr lang="en-US" sz="1350" dirty="0">
                <a:solidFill>
                  <a:srgbClr val="0070C0"/>
                </a:solidFill>
              </a:rPr>
              <a:t>CA</a:t>
            </a:r>
          </a:p>
        </p:txBody>
      </p:sp>
      <p:sp>
        <p:nvSpPr>
          <p:cNvPr id="44" name="TextBox 43"/>
          <p:cNvSpPr txBox="1"/>
          <p:nvPr/>
        </p:nvSpPr>
        <p:spPr>
          <a:xfrm>
            <a:off x="4870030" y="4976503"/>
            <a:ext cx="812260" cy="300082"/>
          </a:xfrm>
          <a:prstGeom prst="rect">
            <a:avLst/>
          </a:prstGeom>
          <a:noFill/>
        </p:spPr>
        <p:txBody>
          <a:bodyPr wrap="square" rtlCol="0">
            <a:spAutoFit/>
          </a:bodyPr>
          <a:lstStyle/>
          <a:p>
            <a:r>
              <a:rPr lang="en-US" sz="1350" dirty="0"/>
              <a:t>NNN</a:t>
            </a:r>
            <a:r>
              <a:rPr lang="en-US" sz="1350" dirty="0">
                <a:solidFill>
                  <a:srgbClr val="0070C0"/>
                </a:solidFill>
              </a:rPr>
              <a:t>CA</a:t>
            </a:r>
          </a:p>
        </p:txBody>
      </p:sp>
      <p:sp>
        <p:nvSpPr>
          <p:cNvPr id="45" name="TextBox 44"/>
          <p:cNvSpPr txBox="1"/>
          <p:nvPr/>
        </p:nvSpPr>
        <p:spPr>
          <a:xfrm>
            <a:off x="4141238" y="3784927"/>
            <a:ext cx="4018935" cy="300082"/>
          </a:xfrm>
          <a:prstGeom prst="rect">
            <a:avLst/>
          </a:prstGeom>
          <a:noFill/>
        </p:spPr>
        <p:txBody>
          <a:bodyPr wrap="square" rtlCol="0">
            <a:spAutoFit/>
          </a:bodyPr>
          <a:lstStyle/>
          <a:p>
            <a:r>
              <a:rPr lang="en-US" sz="1350" dirty="0"/>
              <a:t>Phase shifting </a:t>
            </a:r>
            <a:r>
              <a:rPr lang="en-US" sz="1350"/>
              <a:t>primers with PCR duplicate detection</a:t>
            </a:r>
            <a:endParaRPr lang="en-US" sz="1350" dirty="0"/>
          </a:p>
        </p:txBody>
      </p:sp>
      <p:sp>
        <p:nvSpPr>
          <p:cNvPr id="46" name="TextBox 45"/>
          <p:cNvSpPr txBox="1"/>
          <p:nvPr/>
        </p:nvSpPr>
        <p:spPr>
          <a:xfrm>
            <a:off x="5682290" y="5267042"/>
            <a:ext cx="812260" cy="300082"/>
          </a:xfrm>
          <a:prstGeom prst="rect">
            <a:avLst/>
          </a:prstGeom>
          <a:noFill/>
        </p:spPr>
        <p:txBody>
          <a:bodyPr wrap="square" rtlCol="0">
            <a:spAutoFit/>
          </a:bodyPr>
          <a:lstStyle/>
          <a:p>
            <a:r>
              <a:rPr lang="en-US" sz="1350"/>
              <a:t>TS</a:t>
            </a:r>
            <a:endParaRPr lang="en-US" sz="1350" dirty="0"/>
          </a:p>
        </p:txBody>
      </p:sp>
      <p:sp>
        <p:nvSpPr>
          <p:cNvPr id="47" name="TextBox 46"/>
          <p:cNvSpPr txBox="1"/>
          <p:nvPr/>
        </p:nvSpPr>
        <p:spPr>
          <a:xfrm>
            <a:off x="4343942" y="5268602"/>
            <a:ext cx="812260" cy="300082"/>
          </a:xfrm>
          <a:prstGeom prst="rect">
            <a:avLst/>
          </a:prstGeom>
          <a:noFill/>
        </p:spPr>
        <p:txBody>
          <a:bodyPr wrap="square" rtlCol="0">
            <a:spAutoFit/>
          </a:bodyPr>
          <a:lstStyle/>
          <a:p>
            <a:r>
              <a:rPr lang="en-US" sz="1350" dirty="0"/>
              <a:t>CS</a:t>
            </a:r>
          </a:p>
        </p:txBody>
      </p:sp>
      <p:sp>
        <p:nvSpPr>
          <p:cNvPr id="48" name="TextBox 47"/>
          <p:cNvSpPr txBox="1"/>
          <p:nvPr/>
        </p:nvSpPr>
        <p:spPr>
          <a:xfrm>
            <a:off x="4872413" y="4123114"/>
            <a:ext cx="444172" cy="300082"/>
          </a:xfrm>
          <a:prstGeom prst="rect">
            <a:avLst/>
          </a:prstGeom>
          <a:noFill/>
        </p:spPr>
        <p:txBody>
          <a:bodyPr wrap="square" rtlCol="0">
            <a:spAutoFit/>
          </a:bodyPr>
          <a:lstStyle/>
          <a:p>
            <a:r>
              <a:rPr lang="en-US" sz="1350" dirty="0">
                <a:solidFill>
                  <a:srgbClr val="0070C0"/>
                </a:solidFill>
              </a:rPr>
              <a:t>CA</a:t>
            </a:r>
          </a:p>
        </p:txBody>
      </p:sp>
      <p:sp>
        <p:nvSpPr>
          <p:cNvPr id="4" name="TextBox 3"/>
          <p:cNvSpPr txBox="1"/>
          <p:nvPr/>
        </p:nvSpPr>
        <p:spPr>
          <a:xfrm>
            <a:off x="4870030" y="5763112"/>
            <a:ext cx="2330246" cy="715581"/>
          </a:xfrm>
          <a:prstGeom prst="rect">
            <a:avLst/>
          </a:prstGeom>
          <a:noFill/>
        </p:spPr>
        <p:txBody>
          <a:bodyPr wrap="square" rtlCol="0">
            <a:spAutoFit/>
          </a:bodyPr>
          <a:lstStyle/>
          <a:p>
            <a:r>
              <a:rPr lang="en-US" sz="1350" dirty="0" smtClean="0"/>
              <a:t>Ns, resolve </a:t>
            </a:r>
            <a:r>
              <a:rPr lang="en-US" sz="1350" smtClean="0"/>
              <a:t>to be </a:t>
            </a:r>
            <a:r>
              <a:rPr lang="en-US" sz="1350" dirty="0"/>
              <a:t>PCR duplicate keys and should only ever appear once</a:t>
            </a:r>
          </a:p>
        </p:txBody>
      </p:sp>
    </p:spTree>
    <p:extLst>
      <p:ext uri="{BB962C8B-B14F-4D97-AF65-F5344CB8AC3E}">
        <p14:creationId xmlns:p14="http://schemas.microsoft.com/office/powerpoint/2010/main" val="203797787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45" name="Shape 245"/>
          <p:cNvSpPr txBox="1">
            <a:spLocks noGrp="1"/>
          </p:cNvSpPr>
          <p:nvPr>
            <p:ph idx="1"/>
          </p:nvPr>
        </p:nvSpPr>
        <p:spPr>
          <a:xfrm>
            <a:off x="380999" y="1719071"/>
            <a:ext cx="8407893" cy="726479"/>
          </a:xfrm>
          <a:prstGeom prst="rect">
            <a:avLst/>
          </a:prstGeom>
        </p:spPr>
        <p:txBody>
          <a:bodyPr vert="horz" lIns="91425" tIns="91425" rIns="91425" bIns="91425" rtlCol="0" anchor="t" anchorCtr="0">
            <a:noAutofit/>
          </a:bodyPr>
          <a:lstStyle/>
          <a:p>
            <a:pPr>
              <a:buNone/>
            </a:pPr>
            <a:r>
              <a:rPr lang="en" sz="2400" dirty="0" smtClean="0"/>
              <a:t>Unused </a:t>
            </a:r>
            <a:r>
              <a:rPr lang="en" sz="2400" dirty="0"/>
              <a:t>primers </a:t>
            </a:r>
            <a:r>
              <a:rPr lang="en" sz="2400" dirty="0" smtClean="0"/>
              <a:t>and</a:t>
            </a:r>
            <a:r>
              <a:rPr lang="en-US" sz="2400" dirty="0" smtClean="0"/>
              <a:t> </a:t>
            </a:r>
            <a:r>
              <a:rPr lang="en" sz="2400" dirty="0" smtClean="0"/>
              <a:t>adapters</a:t>
            </a:r>
            <a:endParaRPr lang="en" sz="2400" dirty="0"/>
          </a:p>
          <a:p>
            <a:pPr>
              <a:buNone/>
            </a:pPr>
            <a:endParaRPr sz="2400" dirty="0"/>
          </a:p>
          <a:p>
            <a:pPr>
              <a:buNone/>
            </a:pPr>
            <a:endParaRPr sz="2400" dirty="0"/>
          </a:p>
        </p:txBody>
      </p:sp>
      <p:sp>
        <p:nvSpPr>
          <p:cNvPr id="238" name="Shape 238"/>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QC: what is a “good” library?</a:t>
            </a:r>
          </a:p>
        </p:txBody>
      </p:sp>
      <p:grpSp>
        <p:nvGrpSpPr>
          <p:cNvPr id="2" name="Group 1"/>
          <p:cNvGrpSpPr/>
          <p:nvPr/>
        </p:nvGrpSpPr>
        <p:grpSpPr>
          <a:xfrm>
            <a:off x="380999" y="2305974"/>
            <a:ext cx="6639961" cy="4280563"/>
            <a:chOff x="176525" y="2105950"/>
            <a:chExt cx="3718314" cy="3791050"/>
          </a:xfrm>
        </p:grpSpPr>
        <p:grpSp>
          <p:nvGrpSpPr>
            <p:cNvPr id="239" name="Shape 239"/>
            <p:cNvGrpSpPr/>
            <p:nvPr/>
          </p:nvGrpSpPr>
          <p:grpSpPr>
            <a:xfrm>
              <a:off x="176525" y="2105950"/>
              <a:ext cx="3718314" cy="1844000"/>
              <a:chOff x="176525" y="1248700"/>
              <a:chExt cx="3718314" cy="1844000"/>
            </a:xfrm>
          </p:grpSpPr>
          <p:pic>
            <p:nvPicPr>
              <p:cNvPr id="240" name="Shape 240"/>
              <p:cNvPicPr preferRelativeResize="0"/>
              <p:nvPr/>
            </p:nvPicPr>
            <p:blipFill rotWithShape="1">
              <a:blip r:embed="rId3">
                <a:alphaModFix/>
              </a:blip>
              <a:srcRect l="2617" t="11132" r="10137" b="34745"/>
              <a:stretch/>
            </p:blipFill>
            <p:spPr>
              <a:xfrm>
                <a:off x="176525" y="1248700"/>
                <a:ext cx="3718314" cy="1844000"/>
              </a:xfrm>
              <a:prstGeom prst="rect">
                <a:avLst/>
              </a:prstGeom>
              <a:noFill/>
              <a:ln>
                <a:noFill/>
              </a:ln>
            </p:spPr>
          </p:pic>
          <p:sp>
            <p:nvSpPr>
              <p:cNvPr id="241" name="Shape 241"/>
              <p:cNvSpPr/>
              <p:nvPr/>
            </p:nvSpPr>
            <p:spPr>
              <a:xfrm>
                <a:off x="515500" y="1351750"/>
                <a:ext cx="1137899" cy="148800"/>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nvGrpSpPr>
            <p:cNvPr id="242" name="Shape 242"/>
            <p:cNvGrpSpPr/>
            <p:nvPr/>
          </p:nvGrpSpPr>
          <p:grpSpPr>
            <a:xfrm>
              <a:off x="176525" y="4053000"/>
              <a:ext cx="3718314" cy="1844000"/>
              <a:chOff x="100325" y="3092700"/>
              <a:chExt cx="3718314" cy="1844000"/>
            </a:xfrm>
          </p:grpSpPr>
          <p:pic>
            <p:nvPicPr>
              <p:cNvPr id="243" name="Shape 243"/>
              <p:cNvPicPr preferRelativeResize="0"/>
              <p:nvPr/>
            </p:nvPicPr>
            <p:blipFill rotWithShape="1">
              <a:blip r:embed="rId4">
                <a:alphaModFix/>
              </a:blip>
              <a:srcRect l="3328" t="14030" r="9067" b="32295"/>
              <a:stretch/>
            </p:blipFill>
            <p:spPr>
              <a:xfrm>
                <a:off x="100325" y="3092700"/>
                <a:ext cx="3718314" cy="1844000"/>
              </a:xfrm>
              <a:prstGeom prst="rect">
                <a:avLst/>
              </a:prstGeom>
              <a:noFill/>
              <a:ln>
                <a:noFill/>
              </a:ln>
            </p:spPr>
          </p:pic>
          <p:sp>
            <p:nvSpPr>
              <p:cNvPr id="244" name="Shape 244"/>
              <p:cNvSpPr/>
              <p:nvPr/>
            </p:nvSpPr>
            <p:spPr>
              <a:xfrm>
                <a:off x="457200" y="3188100"/>
                <a:ext cx="1164900" cy="148800"/>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sp>
        <p:nvSpPr>
          <p:cNvPr id="3" name="Rectangle 2"/>
          <p:cNvSpPr/>
          <p:nvPr/>
        </p:nvSpPr>
        <p:spPr>
          <a:xfrm>
            <a:off x="7565730" y="3249606"/>
            <a:ext cx="678391" cy="369332"/>
          </a:xfrm>
          <a:prstGeom prst="rect">
            <a:avLst/>
          </a:prstGeom>
        </p:spPr>
        <p:txBody>
          <a:bodyPr wrap="none">
            <a:spAutoFit/>
          </a:bodyPr>
          <a:lstStyle/>
          <a:p>
            <a:pPr>
              <a:buNone/>
            </a:pPr>
            <a:r>
              <a:rPr lang="en-US" smtClean="0"/>
              <a:t>BAD!</a:t>
            </a:r>
            <a:endParaRPr lang="en" dirty="0"/>
          </a:p>
        </p:txBody>
      </p:sp>
      <p:sp>
        <p:nvSpPr>
          <p:cNvPr id="12" name="Rectangle 11"/>
          <p:cNvSpPr/>
          <p:nvPr/>
        </p:nvSpPr>
        <p:spPr>
          <a:xfrm>
            <a:off x="7565730" y="5360819"/>
            <a:ext cx="764953" cy="369332"/>
          </a:xfrm>
          <a:prstGeom prst="rect">
            <a:avLst/>
          </a:prstGeom>
        </p:spPr>
        <p:txBody>
          <a:bodyPr wrap="none">
            <a:spAutoFit/>
          </a:bodyPr>
          <a:lstStyle/>
          <a:p>
            <a:pPr>
              <a:buNone/>
            </a:pPr>
            <a:r>
              <a:rPr lang="en-US" dirty="0" smtClean="0"/>
              <a:t>Good!</a:t>
            </a:r>
            <a:endParaRPr lang="en" dirty="0"/>
          </a:p>
        </p:txBody>
      </p:sp>
      <p:cxnSp>
        <p:nvCxnSpPr>
          <p:cNvPr id="5" name="Straight Arrow Connector 4"/>
          <p:cNvCxnSpPr/>
          <p:nvPr/>
        </p:nvCxnSpPr>
        <p:spPr>
          <a:xfrm>
            <a:off x="4014788" y="2871788"/>
            <a:ext cx="0" cy="4752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881688" y="4780166"/>
            <a:ext cx="0" cy="4752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667642" y="5136341"/>
            <a:ext cx="0" cy="4752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3597031" y="2900922"/>
            <a:ext cx="417757" cy="651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571629" y="2590344"/>
            <a:ext cx="1662723" cy="369332"/>
          </a:xfrm>
          <a:prstGeom prst="rect">
            <a:avLst/>
          </a:prstGeom>
          <a:noFill/>
        </p:spPr>
        <p:txBody>
          <a:bodyPr wrap="square" rtlCol="0">
            <a:spAutoFit/>
          </a:bodyPr>
          <a:lstStyle/>
          <a:p>
            <a:r>
              <a:rPr lang="en-US" smtClean="0"/>
              <a:t>Unused primer</a:t>
            </a:r>
            <a:endParaRPr lang="en-US"/>
          </a:p>
        </p:txBody>
      </p:sp>
      <p:sp>
        <p:nvSpPr>
          <p:cNvPr id="8" name="TextBox 7"/>
          <p:cNvSpPr txBox="1"/>
          <p:nvPr/>
        </p:nvSpPr>
        <p:spPr>
          <a:xfrm>
            <a:off x="5881688" y="4526862"/>
            <a:ext cx="1271587" cy="646331"/>
          </a:xfrm>
          <a:prstGeom prst="rect">
            <a:avLst/>
          </a:prstGeom>
          <a:noFill/>
        </p:spPr>
        <p:txBody>
          <a:bodyPr wrap="square" rtlCol="0">
            <a:spAutoFit/>
          </a:bodyPr>
          <a:lstStyle/>
          <a:p>
            <a:r>
              <a:rPr lang="en-US" dirty="0" smtClean="0"/>
              <a:t>Template </a:t>
            </a:r>
            <a:r>
              <a:rPr lang="en-US" smtClean="0"/>
              <a:t>of interest</a:t>
            </a:r>
            <a:endParaRPr lang="en-US"/>
          </a:p>
        </p:txBody>
      </p:sp>
    </p:spTree>
    <p:extLst>
      <p:ext uri="{BB962C8B-B14F-4D97-AF65-F5344CB8AC3E}">
        <p14:creationId xmlns:p14="http://schemas.microsoft.com/office/powerpoint/2010/main" val="1270744418"/>
      </p:ext>
    </p:extLst>
  </p:cSld>
  <p:clrMapOvr>
    <a:masterClrMapping/>
  </p:clrMapOvr>
  <p:transition spd="slow">
    <p:cut/>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Even amplicon representation is important and difficult to achieve. Amplicon counts can vary from sample to sample by 100x</a:t>
            </a:r>
          </a:p>
          <a:p>
            <a:r>
              <a:rPr lang="en-US" dirty="0" smtClean="0"/>
              <a:t>Each amplicon should be evaluated by quality (ideally by trace) and quantity (</a:t>
            </a:r>
            <a:r>
              <a:rPr lang="en-US" dirty="0" err="1" smtClean="0"/>
              <a:t>fluourometery</a:t>
            </a:r>
            <a:r>
              <a:rPr lang="en-US" dirty="0" smtClean="0"/>
              <a:t>). Both qualities will effect final counts.</a:t>
            </a:r>
          </a:p>
          <a:p>
            <a:r>
              <a:rPr lang="en-US" dirty="0" smtClean="0"/>
              <a:t>Best practices</a:t>
            </a:r>
          </a:p>
          <a:p>
            <a:pPr lvl="1"/>
            <a:r>
              <a:rPr lang="en-US" dirty="0" smtClean="0"/>
              <a:t>First group </a:t>
            </a:r>
            <a:r>
              <a:rPr lang="en-US" dirty="0" err="1" smtClean="0"/>
              <a:t>amplicons</a:t>
            </a:r>
            <a:r>
              <a:rPr lang="en-US" dirty="0" smtClean="0"/>
              <a:t> by quality/quantity profiles</a:t>
            </a:r>
          </a:p>
          <a:p>
            <a:pPr lvl="1"/>
            <a:r>
              <a:rPr lang="en-US" dirty="0" smtClean="0"/>
              <a:t>Pool each group separately</a:t>
            </a:r>
          </a:p>
          <a:p>
            <a:pPr lvl="1"/>
            <a:r>
              <a:rPr lang="en-US" dirty="0" smtClean="0"/>
              <a:t>If a small number of groups consider qPCR on each group for final pooling concentrations</a:t>
            </a:r>
          </a:p>
          <a:p>
            <a:pPr lvl="1"/>
            <a:r>
              <a:rPr lang="en-US" dirty="0" smtClean="0"/>
              <a:t>If a large number re-quantify and pool to final pool.</a:t>
            </a:r>
            <a:endParaRPr lang="en-US" dirty="0"/>
          </a:p>
        </p:txBody>
      </p:sp>
      <p:sp>
        <p:nvSpPr>
          <p:cNvPr id="3" name="Title 2"/>
          <p:cNvSpPr>
            <a:spLocks noGrp="1"/>
          </p:cNvSpPr>
          <p:nvPr>
            <p:ph type="title"/>
          </p:nvPr>
        </p:nvSpPr>
        <p:spPr/>
        <p:txBody>
          <a:bodyPr/>
          <a:lstStyle/>
          <a:p>
            <a:r>
              <a:rPr lang="en-US" dirty="0" smtClean="0"/>
              <a:t>Pooling Samples/Amplicons</a:t>
            </a:r>
            <a:endParaRPr lang="en-US" dirty="0"/>
          </a:p>
        </p:txBody>
      </p:sp>
    </p:spTree>
    <p:extLst>
      <p:ext uri="{BB962C8B-B14F-4D97-AF65-F5344CB8AC3E}">
        <p14:creationId xmlns:p14="http://schemas.microsoft.com/office/powerpoint/2010/main" val="169172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Nucleotide diversity</a:t>
            </a:r>
          </a:p>
        </p:txBody>
      </p:sp>
      <p:sp>
        <p:nvSpPr>
          <p:cNvPr id="186" name="Shape 186"/>
          <p:cNvSpPr txBox="1">
            <a:spLocks noGrp="1"/>
          </p:cNvSpPr>
          <p:nvPr>
            <p:ph type="body" idx="1"/>
          </p:nvPr>
        </p:nvSpPr>
        <p:spPr>
          <a:xfrm>
            <a:off x="1072425" y="1989025"/>
            <a:ext cx="6904500" cy="590100"/>
          </a:xfrm>
          <a:prstGeom prst="rect">
            <a:avLst/>
          </a:prstGeom>
        </p:spPr>
        <p:txBody>
          <a:bodyPr vert="horz" lIns="91425" tIns="91425" rIns="91425" bIns="91425" rtlCol="0" anchor="t" anchorCtr="0">
            <a:noAutofit/>
          </a:bodyPr>
          <a:lstStyle/>
          <a:p>
            <a:pPr>
              <a:buNone/>
            </a:pPr>
            <a:r>
              <a:rPr lang="en"/>
              <a:t>Critically important for imaging clusters </a:t>
            </a:r>
          </a:p>
        </p:txBody>
      </p:sp>
      <p:pic>
        <p:nvPicPr>
          <p:cNvPr id="187" name="Shape 187"/>
          <p:cNvPicPr preferRelativeResize="0"/>
          <p:nvPr/>
        </p:nvPicPr>
        <p:blipFill>
          <a:blip r:embed="rId3">
            <a:alphaModFix/>
          </a:blip>
          <a:stretch>
            <a:fillRect/>
          </a:stretch>
        </p:blipFill>
        <p:spPr>
          <a:xfrm>
            <a:off x="1072425" y="2723726"/>
            <a:ext cx="6751624" cy="3064275"/>
          </a:xfrm>
          <a:prstGeom prst="rect">
            <a:avLst/>
          </a:prstGeom>
          <a:noFill/>
          <a:ln>
            <a:noFill/>
          </a:ln>
        </p:spPr>
      </p:pic>
    </p:spTree>
    <p:extLst>
      <p:ext uri="{BB962C8B-B14F-4D97-AF65-F5344CB8AC3E}">
        <p14:creationId xmlns:p14="http://schemas.microsoft.com/office/powerpoint/2010/main" val="953217338"/>
      </p:ext>
    </p:extLst>
  </p:cSld>
  <p:clrMapOvr>
    <a:masterClrMapping/>
  </p:clrMapOvr>
  <p:transition spd="slow">
    <p:cut/>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smtClean="0"/>
              <a:t>Amplicon runs are Low Complexity</a:t>
            </a:r>
            <a:endParaRPr lang="en-US" sz="3000" dirty="0"/>
          </a:p>
        </p:txBody>
      </p:sp>
      <p:pic>
        <p:nvPicPr>
          <p:cNvPr id="2050" name="Picture 2" descr="https://lh5.googleusercontent.com/kfOaYpjiP7RUKLOds5LFh_WBHOX9p6uRAI6fNp0q5dwNIPXF4N8eJWPW6LmiKVyiOACnR4o8jlFQeNgySTqn625c57UOwNl-eT5imBPFJr8ZSwuCbXPR0Lb4zYKCNCMLV2PTn4Z6C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5158" y="2871787"/>
            <a:ext cx="5211189" cy="3743325"/>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a:spLocks noGrp="1"/>
          </p:cNvSpPr>
          <p:nvPr>
            <p:ph idx="1"/>
          </p:nvPr>
        </p:nvSpPr>
        <p:spPr>
          <a:xfrm>
            <a:off x="380999" y="1719071"/>
            <a:ext cx="8407893" cy="4407408"/>
          </a:xfrm>
        </p:spPr>
        <p:txBody>
          <a:bodyPr/>
          <a:lstStyle/>
          <a:p>
            <a:pPr fontAlgn="base"/>
            <a:r>
              <a:rPr lang="en-US" dirty="0"/>
              <a:t>Sequencing with lower cluster density</a:t>
            </a:r>
          </a:p>
          <a:p>
            <a:pPr fontAlgn="base"/>
            <a:r>
              <a:rPr lang="en-US" dirty="0"/>
              <a:t>Adding in highly diverse libraries (shotgun libraries ~15%)</a:t>
            </a:r>
          </a:p>
          <a:p>
            <a:pPr fontAlgn="base"/>
            <a:r>
              <a:rPr lang="en-US" dirty="0"/>
              <a:t>Phase-shifting template specific primers:</a:t>
            </a:r>
          </a:p>
          <a:p>
            <a:endParaRPr lang="en-US" dirty="0"/>
          </a:p>
        </p:txBody>
      </p:sp>
    </p:spTree>
    <p:extLst>
      <p:ext uri="{BB962C8B-B14F-4D97-AF65-F5344CB8AC3E}">
        <p14:creationId xmlns:p14="http://schemas.microsoft.com/office/powerpoint/2010/main" val="19411234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Sequencing </a:t>
            </a:r>
            <a:r>
              <a:rPr lang="en-US" dirty="0" smtClean="0"/>
              <a:t>Costs</a:t>
            </a:r>
            <a:endParaRPr lang="en-US" dirty="0"/>
          </a:p>
        </p:txBody>
      </p:sp>
      <p:sp>
        <p:nvSpPr>
          <p:cNvPr id="5" name="Content Placeholder 1"/>
          <p:cNvSpPr txBox="1">
            <a:spLocks/>
          </p:cNvSpPr>
          <p:nvPr/>
        </p:nvSpPr>
        <p:spPr>
          <a:xfrm>
            <a:off x="868457" y="4702363"/>
            <a:ext cx="3089275" cy="1104401"/>
          </a:xfrm>
          <a:prstGeom prst="rect">
            <a:avLst/>
          </a:prstGeom>
        </p:spPr>
        <p:txBody>
          <a:bodyPr vert="horz" lIns="68580" tIns="34290" rIns="68580" bIns="34290" rtlCol="0">
            <a:normAutofit fontScale="85000"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100"/>
              <a:t>October – 2015</a:t>
            </a:r>
          </a:p>
          <a:p>
            <a:pPr lvl="1"/>
            <a:r>
              <a:rPr lang="en-US" sz="1800" dirty="0"/>
              <a:t>$0.014 per </a:t>
            </a:r>
            <a:r>
              <a:rPr lang="en-US" sz="1800" dirty="0" err="1"/>
              <a:t>Megabase</a:t>
            </a:r>
            <a:endParaRPr lang="en-US" sz="1800" dirty="0"/>
          </a:p>
          <a:p>
            <a:pPr lvl="1"/>
            <a:r>
              <a:rPr lang="en-US" sz="1800" dirty="0"/>
              <a:t>$1,245 per Human Sized Genome (30x coverage) </a:t>
            </a:r>
          </a:p>
        </p:txBody>
      </p:sp>
      <p:sp>
        <p:nvSpPr>
          <p:cNvPr id="6" name="TextBox 5"/>
          <p:cNvSpPr txBox="1"/>
          <p:nvPr/>
        </p:nvSpPr>
        <p:spPr>
          <a:xfrm>
            <a:off x="5698636" y="2211202"/>
            <a:ext cx="2215816" cy="923330"/>
          </a:xfrm>
          <a:prstGeom prst="rect">
            <a:avLst/>
          </a:prstGeom>
          <a:noFill/>
        </p:spPr>
        <p:txBody>
          <a:bodyPr wrap="square" rtlCol="0">
            <a:spAutoFit/>
          </a:bodyPr>
          <a:lstStyle/>
          <a:p>
            <a:pPr algn="ctr"/>
            <a:r>
              <a:rPr lang="en-US" sz="2700" dirty="0"/>
              <a:t>GROWTH IN SEQUENCING</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4658" y="3679867"/>
            <a:ext cx="3952874" cy="296465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621" y="1684241"/>
            <a:ext cx="3974737" cy="2981052"/>
          </a:xfrm>
          <a:prstGeom prst="rect">
            <a:avLst/>
          </a:prstGeom>
        </p:spPr>
      </p:pic>
      <p:sp>
        <p:nvSpPr>
          <p:cNvPr id="9" name="Rectangle 8"/>
          <p:cNvSpPr/>
          <p:nvPr/>
        </p:nvSpPr>
        <p:spPr>
          <a:xfrm>
            <a:off x="1044949" y="5880545"/>
            <a:ext cx="2588559" cy="747731"/>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solidFill>
                  <a:srgbClr val="FF0000"/>
                </a:solidFill>
              </a:rPr>
              <a:t>Data Only!!</a:t>
            </a:r>
          </a:p>
          <a:p>
            <a:pPr algn="ctr"/>
            <a:r>
              <a:rPr lang="en-US" sz="1500" dirty="0">
                <a:solidFill>
                  <a:srgbClr val="FF0000"/>
                </a:solidFill>
              </a:rPr>
              <a:t>Does not include any analysis or bioinformatics</a:t>
            </a:r>
          </a:p>
        </p:txBody>
      </p:sp>
    </p:spTree>
    <p:extLst>
      <p:ext uri="{BB962C8B-B14F-4D97-AF65-F5344CB8AC3E}">
        <p14:creationId xmlns:p14="http://schemas.microsoft.com/office/powerpoint/2010/main" val="140539076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Benefits/Drawbacks</a:t>
            </a:r>
            <a:endParaRPr lang="en-US" dirty="0"/>
          </a:p>
        </p:txBody>
      </p:sp>
      <p:sp>
        <p:nvSpPr>
          <p:cNvPr id="6" name="Title 1"/>
          <p:cNvSpPr txBox="1">
            <a:spLocks/>
          </p:cNvSpPr>
          <p:nvPr/>
        </p:nvSpPr>
        <p:spPr>
          <a:xfrm>
            <a:off x="1876035" y="4102991"/>
            <a:ext cx="5599308" cy="777682"/>
          </a:xfrm>
          <a:prstGeom prst="rect">
            <a:avLst/>
          </a:prstGeom>
        </p:spPr>
        <p:txBody>
          <a:bodyPr vert="horz" lIns="62215" tIns="31107" rIns="62215" bIns="31107"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994" dirty="0"/>
              <a:t>Drawbacks</a:t>
            </a:r>
          </a:p>
        </p:txBody>
      </p:sp>
      <p:sp>
        <p:nvSpPr>
          <p:cNvPr id="7" name="Title 1"/>
          <p:cNvSpPr txBox="1">
            <a:spLocks/>
          </p:cNvSpPr>
          <p:nvPr/>
        </p:nvSpPr>
        <p:spPr>
          <a:xfrm>
            <a:off x="1876035" y="1923873"/>
            <a:ext cx="5599308" cy="777682"/>
          </a:xfrm>
          <a:prstGeom prst="rect">
            <a:avLst/>
          </a:prstGeom>
        </p:spPr>
        <p:txBody>
          <a:bodyPr vert="horz" lIns="62215" tIns="31107" rIns="62215" bIns="31107"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994" dirty="0"/>
              <a:t>Benefits</a:t>
            </a:r>
          </a:p>
        </p:txBody>
      </p:sp>
      <p:sp>
        <p:nvSpPr>
          <p:cNvPr id="8" name="TextBox 7"/>
          <p:cNvSpPr txBox="1"/>
          <p:nvPr/>
        </p:nvSpPr>
        <p:spPr>
          <a:xfrm>
            <a:off x="1294179" y="2602520"/>
            <a:ext cx="6763023" cy="1558119"/>
          </a:xfrm>
          <a:prstGeom prst="rect">
            <a:avLst/>
          </a:prstGeom>
          <a:solidFill>
            <a:srgbClr val="0000FF">
              <a:alpha val="25000"/>
            </a:srgbClr>
          </a:solidFill>
          <a:ln>
            <a:solidFill>
              <a:srgbClr val="0000FF"/>
            </a:solidFill>
          </a:ln>
        </p:spPr>
        <p:txBody>
          <a:bodyPr wrap="square" rtlCol="0">
            <a:spAutoFit/>
          </a:bodyPr>
          <a:lstStyle/>
          <a:p>
            <a:pPr marL="311079" indent="-311079">
              <a:buFont typeface="Arial"/>
              <a:buChar char="•"/>
            </a:pPr>
            <a:r>
              <a:rPr lang="en-US" sz="1905" dirty="0"/>
              <a:t>Maximum Flexibility, fewer target specific primers needed</a:t>
            </a:r>
            <a:r>
              <a:rPr lang="en-US" sz="1905" dirty="0" smtClean="0"/>
              <a:t>.</a:t>
            </a:r>
            <a:endParaRPr lang="en-US" sz="1905" dirty="0"/>
          </a:p>
          <a:p>
            <a:pPr marL="311079" indent="-311079">
              <a:buFont typeface="Arial"/>
              <a:buChar char="•"/>
            </a:pPr>
            <a:r>
              <a:rPr lang="en-US" sz="1905" dirty="0"/>
              <a:t>Dual barcoding, allowing for massively multiplexing of samples to occur</a:t>
            </a:r>
            <a:r>
              <a:rPr lang="en-US" sz="1905" dirty="0" smtClean="0"/>
              <a:t>.</a:t>
            </a:r>
          </a:p>
          <a:p>
            <a:pPr marL="311079" indent="-311079">
              <a:buFont typeface="Arial"/>
              <a:buChar char="•"/>
            </a:pPr>
            <a:r>
              <a:rPr lang="en-US" sz="1905" dirty="0" smtClean="0"/>
              <a:t>Pool multiple targets per run</a:t>
            </a:r>
            <a:endParaRPr lang="en-US" sz="1905" dirty="0"/>
          </a:p>
          <a:p>
            <a:pPr marL="311079" indent="-311079">
              <a:buFont typeface="Arial"/>
              <a:buChar char="•"/>
            </a:pPr>
            <a:r>
              <a:rPr lang="en-US" sz="1905" dirty="0"/>
              <a:t>Software for </a:t>
            </a:r>
            <a:r>
              <a:rPr lang="en-US" sz="1905" dirty="0" err="1"/>
              <a:t>demultiplexing</a:t>
            </a:r>
            <a:endParaRPr lang="en-US" sz="1905" dirty="0"/>
          </a:p>
        </p:txBody>
      </p:sp>
      <p:sp>
        <p:nvSpPr>
          <p:cNvPr id="10" name="TextBox 9"/>
          <p:cNvSpPr txBox="1"/>
          <p:nvPr/>
        </p:nvSpPr>
        <p:spPr>
          <a:xfrm>
            <a:off x="1294178" y="4880673"/>
            <a:ext cx="6763023" cy="678647"/>
          </a:xfrm>
          <a:prstGeom prst="rect">
            <a:avLst/>
          </a:prstGeom>
          <a:solidFill>
            <a:srgbClr val="0000FF">
              <a:alpha val="25000"/>
            </a:srgbClr>
          </a:solidFill>
          <a:ln>
            <a:solidFill>
              <a:srgbClr val="0000FF"/>
            </a:solidFill>
          </a:ln>
        </p:spPr>
        <p:txBody>
          <a:bodyPr wrap="square" rtlCol="0">
            <a:spAutoFit/>
          </a:bodyPr>
          <a:lstStyle/>
          <a:p>
            <a:pPr marL="311079" indent="-311079">
              <a:buFont typeface="Arial"/>
              <a:buChar char="•"/>
            </a:pPr>
            <a:r>
              <a:rPr lang="en-US" sz="1905" dirty="0"/>
              <a:t>Two – step PCR reaction</a:t>
            </a:r>
          </a:p>
          <a:p>
            <a:pPr marL="311079" indent="-311079">
              <a:buFont typeface="Arial"/>
              <a:buChar char="•"/>
            </a:pPr>
            <a:r>
              <a:rPr lang="en-US" sz="1905" dirty="0"/>
              <a:t>Sequence the target specific primer</a:t>
            </a:r>
          </a:p>
        </p:txBody>
      </p:sp>
    </p:spTree>
    <p:extLst>
      <p:ext uri="{BB962C8B-B14F-4D97-AF65-F5344CB8AC3E}">
        <p14:creationId xmlns:p14="http://schemas.microsoft.com/office/powerpoint/2010/main" val="72698779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Community Profiling (</a:t>
            </a:r>
            <a:r>
              <a:rPr lang="en-US" dirty="0" err="1" smtClean="0"/>
              <a:t>Zanne</a:t>
            </a:r>
            <a:r>
              <a:rPr lang="en-US" dirty="0" smtClean="0"/>
              <a:t> Lab GWU)</a:t>
            </a:r>
            <a:endParaRPr lang="en-US" dirty="0"/>
          </a:p>
        </p:txBody>
      </p:sp>
      <p:sp>
        <p:nvSpPr>
          <p:cNvPr id="3" name="TextBox 2"/>
          <p:cNvSpPr txBox="1"/>
          <p:nvPr/>
        </p:nvSpPr>
        <p:spPr>
          <a:xfrm>
            <a:off x="4623846" y="2029174"/>
            <a:ext cx="3162572" cy="783484"/>
          </a:xfrm>
          <a:prstGeom prst="rect">
            <a:avLst/>
          </a:prstGeom>
          <a:solidFill>
            <a:srgbClr val="0000FF">
              <a:alpha val="25000"/>
            </a:srgbClr>
          </a:solidFill>
          <a:ln>
            <a:solidFill>
              <a:srgbClr val="0000FF"/>
            </a:solidFill>
          </a:ln>
        </p:spPr>
        <p:txBody>
          <a:bodyPr wrap="square" rtlCol="0">
            <a:spAutoFit/>
          </a:bodyPr>
          <a:lstStyle/>
          <a:p>
            <a:r>
              <a:rPr lang="en-US" sz="1497" b="1" dirty="0"/>
              <a:t>576 samples X 5 </a:t>
            </a:r>
            <a:r>
              <a:rPr lang="en-US" sz="1497" b="1" dirty="0" err="1"/>
              <a:t>amplicons</a:t>
            </a:r>
            <a:endParaRPr lang="en-US" sz="1497" b="1" dirty="0"/>
          </a:p>
          <a:p>
            <a:r>
              <a:rPr lang="en-US" sz="1497" b="1" dirty="0">
                <a:solidFill>
                  <a:srgbClr val="FF0000"/>
                </a:solidFill>
              </a:rPr>
              <a:t>2,880 unique amplicon products</a:t>
            </a:r>
          </a:p>
          <a:p>
            <a:r>
              <a:rPr lang="en-US" sz="1497" b="1" dirty="0">
                <a:solidFill>
                  <a:srgbClr val="FF0000"/>
                </a:solidFill>
              </a:rPr>
              <a:t>~6,000 reads per amplicon</a:t>
            </a:r>
          </a:p>
        </p:txBody>
      </p:sp>
      <p:sp>
        <p:nvSpPr>
          <p:cNvPr id="4" name="TextBox 3"/>
          <p:cNvSpPr txBox="1"/>
          <p:nvPr/>
        </p:nvSpPr>
        <p:spPr>
          <a:xfrm>
            <a:off x="877538" y="4819625"/>
            <a:ext cx="2644118" cy="1200329"/>
          </a:xfrm>
          <a:prstGeom prst="rect">
            <a:avLst/>
          </a:prstGeom>
          <a:noFill/>
        </p:spPr>
        <p:txBody>
          <a:bodyPr wrap="square" rtlCol="0">
            <a:spAutoFit/>
          </a:bodyPr>
          <a:lstStyle/>
          <a:p>
            <a:pPr algn="ctr"/>
            <a:r>
              <a:rPr lang="en-US" dirty="0"/>
              <a:t>Characterize the bacterial, fungal and ‘other’ microorganisms</a:t>
            </a:r>
          </a:p>
          <a:p>
            <a:pPr algn="ctr"/>
            <a:r>
              <a:rPr lang="en-US" dirty="0"/>
              <a:t>(2x16S, 2xITS, and LSU) </a:t>
            </a:r>
          </a:p>
        </p:txBody>
      </p:sp>
      <p:sp>
        <p:nvSpPr>
          <p:cNvPr id="5" name="Rectangle 4"/>
          <p:cNvSpPr/>
          <p:nvPr/>
        </p:nvSpPr>
        <p:spPr>
          <a:xfrm>
            <a:off x="628650" y="2029174"/>
            <a:ext cx="3839659" cy="2554545"/>
          </a:xfrm>
          <a:prstGeom prst="rect">
            <a:avLst/>
          </a:prstGeom>
        </p:spPr>
        <p:txBody>
          <a:bodyPr wrap="square">
            <a:spAutoFit/>
          </a:bodyPr>
          <a:lstStyle/>
          <a:p>
            <a:r>
              <a:rPr lang="en-US" sz="2000" dirty="0"/>
              <a:t>Examine differences in wood decomposition rates across 21 species in two environmental settings (ridge tops and valley bottoms) and how these rates relate to plant functional traits and their fungal and microorganism communities. </a:t>
            </a:r>
          </a:p>
        </p:txBody>
      </p:sp>
      <p:pic>
        <p:nvPicPr>
          <p:cNvPr id="6" name="Picture 5" descr="zan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692" y="2887471"/>
            <a:ext cx="3325669" cy="3133802"/>
          </a:xfrm>
          <a:prstGeom prst="rect">
            <a:avLst/>
          </a:prstGeom>
        </p:spPr>
      </p:pic>
    </p:spTree>
    <p:extLst>
      <p:ext uri="{BB962C8B-B14F-4D97-AF65-F5344CB8AC3E}">
        <p14:creationId xmlns:p14="http://schemas.microsoft.com/office/powerpoint/2010/main" val="162819172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Small </a:t>
            </a:r>
            <a:r>
              <a:rPr lang="en-US" dirty="0"/>
              <a:t>G</a:t>
            </a:r>
            <a:r>
              <a:rPr lang="en-US" dirty="0" smtClean="0"/>
              <a:t>enome Sequencing (Top Lab UI)</a:t>
            </a:r>
            <a:endParaRPr lang="en-US" dirty="0"/>
          </a:p>
        </p:txBody>
      </p:sp>
      <p:pic>
        <p:nvPicPr>
          <p:cNvPr id="4" name="Picture 3"/>
          <p:cNvPicPr>
            <a:picLocks noChangeAspect="1"/>
          </p:cNvPicPr>
          <p:nvPr/>
        </p:nvPicPr>
        <p:blipFill>
          <a:blip r:embed="rId2"/>
          <a:stretch>
            <a:fillRect/>
          </a:stretch>
        </p:blipFill>
        <p:spPr>
          <a:xfrm>
            <a:off x="381000" y="1743077"/>
            <a:ext cx="8344910" cy="1214436"/>
          </a:xfrm>
          <a:prstGeom prst="rect">
            <a:avLst/>
          </a:prstGeom>
        </p:spPr>
      </p:pic>
      <p:sp>
        <p:nvSpPr>
          <p:cNvPr id="5" name="TextBox 4"/>
          <p:cNvSpPr txBox="1"/>
          <p:nvPr/>
        </p:nvSpPr>
        <p:spPr>
          <a:xfrm>
            <a:off x="4727536" y="3093767"/>
            <a:ext cx="3716377" cy="1200329"/>
          </a:xfrm>
          <a:prstGeom prst="rect">
            <a:avLst/>
          </a:prstGeom>
          <a:solidFill>
            <a:srgbClr val="0000FF">
              <a:alpha val="25000"/>
            </a:srgbClr>
          </a:solidFill>
          <a:ln>
            <a:solidFill>
              <a:srgbClr val="0000FF"/>
            </a:solidFill>
          </a:ln>
        </p:spPr>
        <p:txBody>
          <a:bodyPr wrap="square" rtlCol="0">
            <a:spAutoFit/>
          </a:bodyPr>
          <a:lstStyle/>
          <a:p>
            <a:r>
              <a:rPr lang="en-US" b="1" dirty="0"/>
              <a:t>1 – </a:t>
            </a:r>
            <a:r>
              <a:rPr lang="en-US" b="1" dirty="0" err="1"/>
              <a:t>Fluidigm</a:t>
            </a:r>
            <a:r>
              <a:rPr lang="en-US" b="1" dirty="0"/>
              <a:t> Chip</a:t>
            </a:r>
          </a:p>
          <a:p>
            <a:r>
              <a:rPr lang="en-US" b="1" dirty="0"/>
              <a:t>47 samples X 192 </a:t>
            </a:r>
            <a:r>
              <a:rPr lang="en-US" b="1" dirty="0" err="1"/>
              <a:t>amplicons</a:t>
            </a:r>
            <a:endParaRPr lang="en-US" b="1" dirty="0"/>
          </a:p>
          <a:p>
            <a:r>
              <a:rPr lang="en-US" b="1" dirty="0">
                <a:solidFill>
                  <a:srgbClr val="FF0000"/>
                </a:solidFill>
              </a:rPr>
              <a:t>9,024 unique amplicon products</a:t>
            </a:r>
          </a:p>
          <a:p>
            <a:r>
              <a:rPr lang="en-US" b="1" dirty="0">
                <a:solidFill>
                  <a:srgbClr val="FF0000"/>
                </a:solidFill>
              </a:rPr>
              <a:t>~900 reads per amplicon</a:t>
            </a:r>
          </a:p>
        </p:txBody>
      </p:sp>
      <p:sp>
        <p:nvSpPr>
          <p:cNvPr id="6" name="TextBox 5"/>
          <p:cNvSpPr txBox="1"/>
          <p:nvPr/>
        </p:nvSpPr>
        <p:spPr>
          <a:xfrm>
            <a:off x="381000" y="3363766"/>
            <a:ext cx="4090988" cy="2554545"/>
          </a:xfrm>
          <a:prstGeom prst="rect">
            <a:avLst/>
          </a:prstGeom>
          <a:noFill/>
        </p:spPr>
        <p:txBody>
          <a:bodyPr wrap="square" rtlCol="0">
            <a:spAutoFit/>
          </a:bodyPr>
          <a:lstStyle/>
          <a:p>
            <a:r>
              <a:rPr lang="en-US" sz="2000" dirty="0" err="1"/>
              <a:t>Resequencing</a:t>
            </a:r>
            <a:r>
              <a:rPr lang="en-US" sz="2000" dirty="0"/>
              <a:t> of the pMBUI1 plasmid from three evolution experiments in E. coli, C. </a:t>
            </a:r>
            <a:r>
              <a:rPr lang="en-US" sz="2000" dirty="0" err="1"/>
              <a:t>necator</a:t>
            </a:r>
            <a:r>
              <a:rPr lang="en-US" sz="2000" dirty="0"/>
              <a:t> and a combination of the two (i.e. host switching) in order to identify plasmid encoded mutations that may be involved in plasmid host range expansion and evolution</a:t>
            </a:r>
          </a:p>
        </p:txBody>
      </p:sp>
      <p:graphicFrame>
        <p:nvGraphicFramePr>
          <p:cNvPr id="7" name="Table 6"/>
          <p:cNvGraphicFramePr>
            <a:graphicFrameLocks noGrp="1"/>
          </p:cNvGraphicFramePr>
          <p:nvPr>
            <p:extLst>
              <p:ext uri="{D42A27DB-BD31-4B8C-83A1-F6EECF244321}">
                <p14:modId xmlns:p14="http://schemas.microsoft.com/office/powerpoint/2010/main" val="123847909"/>
              </p:ext>
            </p:extLst>
          </p:nvPr>
        </p:nvGraphicFramePr>
        <p:xfrm>
          <a:off x="4727537" y="4641039"/>
          <a:ext cx="3716377" cy="1831200"/>
        </p:xfrm>
        <a:graphic>
          <a:graphicData uri="http://schemas.openxmlformats.org/drawingml/2006/table">
            <a:tbl>
              <a:tblPr>
                <a:tableStyleId>{073A0DAA-6AF3-43AB-8588-CEC1D06C72B9}</a:tableStyleId>
              </a:tblPr>
              <a:tblGrid>
                <a:gridCol w="2116176"/>
                <a:gridCol w="1600201"/>
              </a:tblGrid>
              <a:tr h="366240">
                <a:tc>
                  <a:txBody>
                    <a:bodyPr/>
                    <a:lstStyle/>
                    <a:p>
                      <a:r>
                        <a:rPr lang="en-US" sz="1600" dirty="0" err="1" smtClean="0"/>
                        <a:t>Fluidigm</a:t>
                      </a:r>
                      <a:r>
                        <a:rPr lang="en-US" sz="1600" dirty="0" smtClean="0"/>
                        <a:t> Chip</a:t>
                      </a:r>
                      <a:endParaRPr lang="en-US" sz="1600" dirty="0"/>
                    </a:p>
                  </a:txBody>
                  <a:tcPr marL="62215" marR="62215" marT="31107" marB="31107"/>
                </a:tc>
                <a:tc>
                  <a:txBody>
                    <a:bodyPr/>
                    <a:lstStyle/>
                    <a:p>
                      <a:r>
                        <a:rPr lang="en-US" sz="1600" dirty="0" smtClean="0"/>
                        <a:t>  </a:t>
                      </a:r>
                      <a:r>
                        <a:rPr lang="en-US" sz="1600" baseline="0" dirty="0" smtClean="0"/>
                        <a:t> </a:t>
                      </a:r>
                      <a:r>
                        <a:rPr lang="en-US" sz="1600" dirty="0" smtClean="0"/>
                        <a:t>$710</a:t>
                      </a:r>
                      <a:endParaRPr lang="en-US" sz="1600" dirty="0"/>
                    </a:p>
                  </a:txBody>
                  <a:tcPr marL="62215" marR="62215" marT="31107" marB="31107"/>
                </a:tc>
              </a:tr>
              <a:tr h="366240">
                <a:tc>
                  <a:txBody>
                    <a:bodyPr/>
                    <a:lstStyle/>
                    <a:p>
                      <a:r>
                        <a:rPr lang="en-US" sz="1600" dirty="0" smtClean="0"/>
                        <a:t>Pooling/Primers</a:t>
                      </a:r>
                      <a:endParaRPr lang="en-US" sz="1600" dirty="0"/>
                    </a:p>
                  </a:txBody>
                  <a:tcPr marL="62215" marR="62215" marT="31107" marB="31107"/>
                </a:tc>
                <a:tc>
                  <a:txBody>
                    <a:bodyPr/>
                    <a:lstStyle/>
                    <a:p>
                      <a:r>
                        <a:rPr lang="en-US" sz="1600" dirty="0" smtClean="0"/>
                        <a:t>   $220</a:t>
                      </a:r>
                      <a:endParaRPr lang="en-US" sz="1600" dirty="0"/>
                    </a:p>
                  </a:txBody>
                  <a:tcPr marL="62215" marR="62215" marT="31107" marB="31107"/>
                </a:tc>
              </a:tr>
              <a:tr h="366240">
                <a:tc>
                  <a:txBody>
                    <a:bodyPr/>
                    <a:lstStyle/>
                    <a:p>
                      <a:r>
                        <a:rPr lang="en-US" sz="1600" dirty="0" smtClean="0"/>
                        <a:t>½ </a:t>
                      </a:r>
                      <a:r>
                        <a:rPr lang="en-US" sz="1600" dirty="0" err="1" smtClean="0"/>
                        <a:t>MiSeq</a:t>
                      </a:r>
                      <a:r>
                        <a:rPr lang="en-US" sz="1600" baseline="0" dirty="0" smtClean="0"/>
                        <a:t> r</a:t>
                      </a:r>
                      <a:r>
                        <a:rPr lang="en-US" sz="1600" dirty="0" smtClean="0"/>
                        <a:t>un (2x300)</a:t>
                      </a:r>
                      <a:endParaRPr lang="en-US" sz="1600" baseline="0" dirty="0" smtClean="0"/>
                    </a:p>
                  </a:txBody>
                  <a:tcPr marL="62215" marR="62215" marT="31107" marB="31107"/>
                </a:tc>
                <a:tc>
                  <a:txBody>
                    <a:bodyPr/>
                    <a:lstStyle/>
                    <a:p>
                      <a:r>
                        <a:rPr lang="en-US" sz="1600" dirty="0" smtClean="0"/>
                        <a:t>$1,100</a:t>
                      </a:r>
                      <a:endParaRPr lang="en-US" sz="1600" dirty="0"/>
                    </a:p>
                  </a:txBody>
                  <a:tcPr marL="62215" marR="62215" marT="31107" marB="31107"/>
                </a:tc>
              </a:tr>
              <a:tr h="366240">
                <a:tc>
                  <a:txBody>
                    <a:bodyPr/>
                    <a:lstStyle/>
                    <a:p>
                      <a:r>
                        <a:rPr lang="en-US" sz="1600" dirty="0" smtClean="0"/>
                        <a:t>Total</a:t>
                      </a:r>
                      <a:endParaRPr lang="en-US" sz="1600" dirty="0"/>
                    </a:p>
                  </a:txBody>
                  <a:tcPr marL="62215" marR="62215" marT="31107" marB="31107"/>
                </a:tc>
                <a:tc>
                  <a:txBody>
                    <a:bodyPr/>
                    <a:lstStyle/>
                    <a:p>
                      <a:r>
                        <a:rPr lang="en-US" sz="1600" dirty="0" smtClean="0"/>
                        <a:t>$2,030</a:t>
                      </a:r>
                      <a:endParaRPr lang="en-US" sz="1600" dirty="0"/>
                    </a:p>
                  </a:txBody>
                  <a:tcPr marL="62215" marR="62215" marT="31107" marB="31107"/>
                </a:tc>
              </a:tr>
              <a:tr h="366240">
                <a:tc>
                  <a:txBody>
                    <a:bodyPr/>
                    <a:lstStyle/>
                    <a:p>
                      <a:endParaRPr lang="en-US" sz="1600" dirty="0"/>
                    </a:p>
                  </a:txBody>
                  <a:tcPr marL="62215" marR="62215" marT="31107" marB="31107"/>
                </a:tc>
                <a:tc>
                  <a:txBody>
                    <a:bodyPr/>
                    <a:lstStyle/>
                    <a:p>
                      <a:r>
                        <a:rPr lang="en-US" sz="1600" dirty="0" smtClean="0"/>
                        <a:t>$43/genome</a:t>
                      </a:r>
                      <a:endParaRPr lang="en-US" sz="1600" dirty="0"/>
                    </a:p>
                  </a:txBody>
                  <a:tcPr marL="62215" marR="62215" marT="31107" marB="31107"/>
                </a:tc>
              </a:tr>
            </a:tbl>
          </a:graphicData>
        </a:graphic>
      </p:graphicFrame>
    </p:spTree>
    <p:extLst>
      <p:ext uri="{BB962C8B-B14F-4D97-AF65-F5344CB8AC3E}">
        <p14:creationId xmlns:p14="http://schemas.microsoft.com/office/powerpoint/2010/main" val="178174242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Phylogenomics</a:t>
            </a:r>
            <a:r>
              <a:rPr lang="en-US" dirty="0"/>
              <a:t> </a:t>
            </a:r>
            <a:r>
              <a:rPr lang="en-US" dirty="0" smtClean="0"/>
              <a:t>(Tank Lab UI)</a:t>
            </a:r>
            <a:endParaRPr lang="en-US" dirty="0"/>
          </a:p>
        </p:txBody>
      </p:sp>
      <p:sp>
        <p:nvSpPr>
          <p:cNvPr id="6" name="TextBox 5"/>
          <p:cNvSpPr txBox="1"/>
          <p:nvPr/>
        </p:nvSpPr>
        <p:spPr>
          <a:xfrm>
            <a:off x="1600200" y="1755890"/>
            <a:ext cx="3824009" cy="1077218"/>
          </a:xfrm>
          <a:prstGeom prst="rect">
            <a:avLst/>
          </a:prstGeom>
          <a:solidFill>
            <a:srgbClr val="0000FF">
              <a:alpha val="25000"/>
            </a:srgbClr>
          </a:solidFill>
          <a:ln>
            <a:solidFill>
              <a:srgbClr val="0000FF"/>
            </a:solidFill>
          </a:ln>
        </p:spPr>
        <p:txBody>
          <a:bodyPr wrap="square" rtlCol="0">
            <a:spAutoFit/>
          </a:bodyPr>
          <a:lstStyle/>
          <a:p>
            <a:r>
              <a:rPr lang="en-US" sz="1600" b="1" dirty="0"/>
              <a:t>24 – </a:t>
            </a:r>
            <a:r>
              <a:rPr lang="en-US" sz="1600" b="1" dirty="0" err="1"/>
              <a:t>Fluidigm</a:t>
            </a:r>
            <a:r>
              <a:rPr lang="en-US" sz="1600" b="1" dirty="0"/>
              <a:t> Chips</a:t>
            </a:r>
          </a:p>
          <a:p>
            <a:r>
              <a:rPr lang="en-US" sz="1600" b="1" dirty="0"/>
              <a:t>576 samples X 96 </a:t>
            </a:r>
            <a:r>
              <a:rPr lang="en-US" sz="1600" b="1" dirty="0" err="1"/>
              <a:t>amplicons</a:t>
            </a:r>
            <a:endParaRPr lang="en-US" sz="1600" b="1" dirty="0"/>
          </a:p>
          <a:p>
            <a:r>
              <a:rPr lang="en-US" sz="1600" b="1" dirty="0">
                <a:solidFill>
                  <a:srgbClr val="FF0000"/>
                </a:solidFill>
              </a:rPr>
              <a:t>55,296 unique amplicon products</a:t>
            </a:r>
          </a:p>
          <a:p>
            <a:r>
              <a:rPr lang="en-US" sz="1600" b="1" dirty="0">
                <a:solidFill>
                  <a:srgbClr val="FF0000"/>
                </a:solidFill>
              </a:rPr>
              <a:t>~300 reads per amplicon ~$35/sample</a:t>
            </a:r>
          </a:p>
        </p:txBody>
      </p:sp>
      <p:sp>
        <p:nvSpPr>
          <p:cNvPr id="9" name="TextBox 8"/>
          <p:cNvSpPr txBox="1"/>
          <p:nvPr/>
        </p:nvSpPr>
        <p:spPr>
          <a:xfrm>
            <a:off x="271464" y="2935684"/>
            <a:ext cx="2527370" cy="2031325"/>
          </a:xfrm>
          <a:prstGeom prst="rect">
            <a:avLst/>
          </a:prstGeom>
          <a:noFill/>
        </p:spPr>
        <p:txBody>
          <a:bodyPr wrap="square" rtlCol="0">
            <a:spAutoFit/>
          </a:bodyPr>
          <a:lstStyle/>
          <a:p>
            <a:r>
              <a:rPr lang="en-US" dirty="0"/>
              <a:t>Sequence </a:t>
            </a:r>
            <a:r>
              <a:rPr lang="en-US" dirty="0" err="1"/>
              <a:t>phylogenetically</a:t>
            </a:r>
            <a:r>
              <a:rPr lang="en-US" dirty="0"/>
              <a:t> informative regions </a:t>
            </a:r>
          </a:p>
          <a:p>
            <a:r>
              <a:rPr lang="en-US" dirty="0"/>
              <a:t>(Chloroplast and Nuclear)</a:t>
            </a:r>
          </a:p>
          <a:p>
            <a:r>
              <a:rPr lang="en-US" dirty="0"/>
              <a:t>across many, many samples</a:t>
            </a: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0743" y="1920082"/>
            <a:ext cx="3255493" cy="3972805"/>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4"/>
          <p:cNvSpPr txBox="1">
            <a:spLocks noChangeArrowheads="1"/>
          </p:cNvSpPr>
          <p:nvPr/>
        </p:nvSpPr>
        <p:spPr bwMode="auto">
          <a:xfrm>
            <a:off x="290692" y="6238536"/>
            <a:ext cx="8743950"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eaLnBrk="1" hangingPunct="1"/>
            <a:r>
              <a:rPr lang="en-US" altLang="en-US" sz="900" dirty="0"/>
              <a:t>Uribe-Convers S, Settles ML, Tank DC (2016) A </a:t>
            </a:r>
            <a:r>
              <a:rPr lang="en-US" altLang="en-US" sz="900" dirty="0" err="1"/>
              <a:t>Phylogenomic</a:t>
            </a:r>
            <a:r>
              <a:rPr lang="en-US" altLang="en-US" sz="900" dirty="0"/>
              <a:t> Approach Based on PCR Target Enrichment and High Throughput Sequencing: Resolving the Diversity within the South American Species of </a:t>
            </a:r>
            <a:r>
              <a:rPr lang="en-US" altLang="en-US" sz="900" dirty="0" err="1"/>
              <a:t>Bartsia</a:t>
            </a:r>
            <a:r>
              <a:rPr lang="en-US" altLang="en-US" sz="900" dirty="0"/>
              <a:t> L. (</a:t>
            </a:r>
            <a:r>
              <a:rPr lang="en-US" altLang="en-US" sz="900" dirty="0" err="1"/>
              <a:t>Orobanchaceae</a:t>
            </a:r>
            <a:r>
              <a:rPr lang="en-US" altLang="en-US" sz="900" dirty="0"/>
              <a:t>). </a:t>
            </a:r>
            <a:r>
              <a:rPr lang="en-US" altLang="en-US" sz="900" dirty="0" err="1"/>
              <a:t>PLoS</a:t>
            </a:r>
            <a:r>
              <a:rPr lang="en-US" altLang="en-US" sz="900" dirty="0"/>
              <a:t> ONE 11(2): e0148203. doi:10.1371/journal.pone.0148203</a:t>
            </a:r>
          </a:p>
          <a:p>
            <a:pPr eaLnBrk="1" hangingPunct="1"/>
            <a:r>
              <a:rPr lang="en-US" altLang="en-US" sz="900" dirty="0">
                <a:hlinkClick r:id="rId3"/>
              </a:rPr>
              <a:t>http://journals.plos.org/plosone/article?id=info:doi/10.1371/journal.pone.0148203</a:t>
            </a:r>
            <a:endParaRPr lang="en-US" altLang="en-US" sz="900" dirty="0"/>
          </a:p>
        </p:txBody>
      </p:sp>
      <p:pic>
        <p:nvPicPr>
          <p:cNvPr id="1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2077" y="3343275"/>
            <a:ext cx="2805598" cy="2831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291278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Directions</a:t>
            </a:r>
            <a:endParaRPr lang="en-US" dirty="0"/>
          </a:p>
        </p:txBody>
      </p:sp>
      <p:sp>
        <p:nvSpPr>
          <p:cNvPr id="3" name="Content Placeholder 2"/>
          <p:cNvSpPr>
            <a:spLocks noGrp="1"/>
          </p:cNvSpPr>
          <p:nvPr>
            <p:ph idx="1"/>
          </p:nvPr>
        </p:nvSpPr>
        <p:spPr/>
        <p:txBody>
          <a:bodyPr/>
          <a:lstStyle/>
          <a:p>
            <a:r>
              <a:rPr lang="en-US" dirty="0" smtClean="0"/>
              <a:t>Include error-correcting barcodes in </a:t>
            </a:r>
            <a:r>
              <a:rPr lang="en-US" dirty="0" err="1" smtClean="0"/>
              <a:t>demultiplexing</a:t>
            </a:r>
            <a:endParaRPr lang="en-US" dirty="0" smtClean="0"/>
          </a:p>
          <a:p>
            <a:r>
              <a:rPr lang="en-US" dirty="0"/>
              <a:t>Identification of PCR </a:t>
            </a:r>
            <a:r>
              <a:rPr lang="en-US" dirty="0" smtClean="0"/>
              <a:t>duplicates</a:t>
            </a:r>
          </a:p>
          <a:p>
            <a:r>
              <a:rPr lang="en-US" dirty="0" smtClean="0"/>
              <a:t>Replace RDP classification with another scheme</a:t>
            </a:r>
          </a:p>
          <a:p>
            <a:pPr lvl="1"/>
            <a:r>
              <a:rPr lang="en-US" dirty="0" smtClean="0"/>
              <a:t>Have ideas (for years) but no time</a:t>
            </a:r>
          </a:p>
          <a:p>
            <a:r>
              <a:rPr lang="en-US" dirty="0" smtClean="0"/>
              <a:t>Extend to community analysis (maybe a Shiny app). </a:t>
            </a:r>
            <a:r>
              <a:rPr lang="en-US" dirty="0" err="1" smtClean="0"/>
              <a:t>dbcAmplicons</a:t>
            </a:r>
            <a:r>
              <a:rPr lang="en-US" dirty="0" smtClean="0"/>
              <a:t> is a data reduction pipeline, not a complete analysis pipeline</a:t>
            </a:r>
          </a:p>
          <a:p>
            <a:r>
              <a:rPr lang="en-US" dirty="0" smtClean="0"/>
              <a:t>Incorporate the R genotyping pipeline into </a:t>
            </a:r>
            <a:r>
              <a:rPr lang="en-US" dirty="0" err="1" smtClean="0"/>
              <a:t>dbcAmplicons</a:t>
            </a:r>
            <a:endParaRPr lang="en-US" dirty="0" smtClean="0"/>
          </a:p>
          <a:p>
            <a:pPr lvl="1"/>
            <a:r>
              <a:rPr lang="en-US" dirty="0" smtClean="0"/>
              <a:t>Extend to inferring copy number (or </a:t>
            </a:r>
            <a:r>
              <a:rPr lang="en-US" dirty="0" err="1" smtClean="0"/>
              <a:t>ploidy</a:t>
            </a:r>
            <a:r>
              <a:rPr lang="en-US" dirty="0" smtClean="0"/>
              <a:t> levels)</a:t>
            </a:r>
          </a:p>
        </p:txBody>
      </p:sp>
    </p:spTree>
    <p:extLst>
      <p:ext uri="{BB962C8B-B14F-4D97-AF65-F5344CB8AC3E}">
        <p14:creationId xmlns:p14="http://schemas.microsoft.com/office/powerpoint/2010/main" val="144943639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dbcAmplicons</a:t>
            </a:r>
            <a:r>
              <a:rPr lang="en-US" dirty="0"/>
              <a:t> </a:t>
            </a:r>
            <a:r>
              <a:rPr lang="en-US" dirty="0" smtClean="0"/>
              <a:t>Analysis</a:t>
            </a:r>
            <a:endParaRPr lang="en-US" dirty="0"/>
          </a:p>
        </p:txBody>
      </p:sp>
      <p:sp>
        <p:nvSpPr>
          <p:cNvPr id="4" name="Content Placeholder 2"/>
          <p:cNvSpPr>
            <a:spLocks noGrp="1"/>
          </p:cNvSpPr>
          <p:nvPr>
            <p:ph idx="1"/>
          </p:nvPr>
        </p:nvSpPr>
        <p:spPr/>
        <p:txBody>
          <a:bodyPr/>
          <a:lstStyle/>
          <a:p>
            <a:r>
              <a:rPr lang="en-US" dirty="0" smtClean="0"/>
              <a:t>Approach is an DNA-result pipeline</a:t>
            </a:r>
          </a:p>
          <a:p>
            <a:r>
              <a:rPr lang="en-US" dirty="0" smtClean="0"/>
              <a:t>Requires</a:t>
            </a:r>
          </a:p>
          <a:p>
            <a:pPr lvl="1"/>
            <a:r>
              <a:rPr lang="en-US" dirty="0" smtClean="0"/>
              <a:t>Illumina bcl2fastq</a:t>
            </a:r>
          </a:p>
          <a:p>
            <a:pPr lvl="1"/>
            <a:r>
              <a:rPr lang="en-US" dirty="0" smtClean="0"/>
              <a:t>Python</a:t>
            </a:r>
          </a:p>
          <a:p>
            <a:pPr lvl="2"/>
            <a:r>
              <a:rPr lang="en-US" dirty="0" smtClean="0"/>
              <a:t>Few python libs, like </a:t>
            </a:r>
            <a:r>
              <a:rPr lang="en-US" dirty="0" err="1" smtClean="0"/>
              <a:t>biom</a:t>
            </a:r>
            <a:endParaRPr lang="en-US" dirty="0" smtClean="0"/>
          </a:p>
          <a:p>
            <a:pPr lvl="1"/>
            <a:r>
              <a:rPr lang="en-US" dirty="0"/>
              <a:t>Flash2 (</a:t>
            </a:r>
            <a:r>
              <a:rPr lang="en-US" dirty="0">
                <a:hlinkClick r:id="rId2"/>
              </a:rPr>
              <a:t>https://</a:t>
            </a:r>
            <a:r>
              <a:rPr lang="en-US" dirty="0" smtClean="0">
                <a:hlinkClick r:id="rId2"/>
              </a:rPr>
              <a:t>github.com/dstreett/FLASH2)</a:t>
            </a:r>
            <a:endParaRPr lang="en-US" dirty="0" smtClean="0"/>
          </a:p>
          <a:p>
            <a:pPr lvl="1"/>
            <a:r>
              <a:rPr lang="en-US" dirty="0" smtClean="0"/>
              <a:t>Bowtie2 – for off-target screening</a:t>
            </a:r>
          </a:p>
          <a:p>
            <a:pPr lvl="1"/>
            <a:r>
              <a:rPr lang="en-US" dirty="0"/>
              <a:t>RDP (</a:t>
            </a:r>
            <a:r>
              <a:rPr lang="en-US" dirty="0">
                <a:hlinkClick r:id="rId3"/>
              </a:rPr>
              <a:t>https://</a:t>
            </a:r>
            <a:r>
              <a:rPr lang="en-US" dirty="0" smtClean="0">
                <a:hlinkClick r:id="rId3"/>
              </a:rPr>
              <a:t>github.com/rdpstaff/RDPTools)</a:t>
            </a:r>
            <a:r>
              <a:rPr lang="en-US" dirty="0" smtClean="0"/>
              <a:t> - for classification</a:t>
            </a:r>
          </a:p>
          <a:p>
            <a:r>
              <a:rPr lang="en-US" dirty="0" err="1" smtClean="0"/>
              <a:t>dbcAmplicons</a:t>
            </a:r>
            <a:endParaRPr lang="en-US" dirty="0" smtClean="0"/>
          </a:p>
          <a:p>
            <a:pPr lvl="1"/>
            <a:r>
              <a:rPr lang="en-US" dirty="0">
                <a:hlinkClick r:id="rId4"/>
              </a:rPr>
              <a:t>https://</a:t>
            </a:r>
            <a:r>
              <a:rPr lang="en-US" dirty="0" smtClean="0">
                <a:hlinkClick r:id="rId4"/>
              </a:rPr>
              <a:t>github.com/msettles/dbcAmplicons</a:t>
            </a:r>
            <a:r>
              <a:rPr lang="en-US" dirty="0" smtClean="0"/>
              <a:t>	</a:t>
            </a:r>
          </a:p>
          <a:p>
            <a:pPr lvl="1"/>
            <a:endParaRPr lang="en-US" dirty="0" smtClean="0"/>
          </a:p>
          <a:p>
            <a:pPr lvl="1"/>
            <a:endParaRPr lang="en-US" dirty="0"/>
          </a:p>
        </p:txBody>
      </p:sp>
    </p:spTree>
    <p:extLst>
      <p:ext uri="{BB962C8B-B14F-4D97-AF65-F5344CB8AC3E}">
        <p14:creationId xmlns:p14="http://schemas.microsoft.com/office/powerpoint/2010/main" val="166376884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idx="1"/>
          </p:nvPr>
        </p:nvSpPr>
        <p:spPr/>
      </p:sp>
      <p:sp>
        <p:nvSpPr>
          <p:cNvPr id="3" name="Text Placeholder 2"/>
          <p:cNvSpPr>
            <a:spLocks noGrp="1"/>
          </p:cNvSpPr>
          <p:nvPr>
            <p:ph type="body" sz="half" idx="2"/>
          </p:nvPr>
        </p:nvSpPr>
        <p:spPr/>
        <p:txBody>
          <a:bodyPr/>
          <a:lstStyle/>
          <a:p>
            <a:r>
              <a:rPr lang="en-US" dirty="0" smtClean="0"/>
              <a:t>Stages of the Pipeline</a:t>
            </a:r>
            <a:endParaRPr lang="en-US" dirty="0"/>
          </a:p>
        </p:txBody>
      </p:sp>
      <p:sp>
        <p:nvSpPr>
          <p:cNvPr id="4" name="Title 3"/>
          <p:cNvSpPr>
            <a:spLocks noGrp="1"/>
          </p:cNvSpPr>
          <p:nvPr>
            <p:ph type="title"/>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1" y="975246"/>
            <a:ext cx="6578599" cy="4907507"/>
          </a:xfrm>
          <a:prstGeom prst="rect">
            <a:avLst/>
          </a:prstGeom>
        </p:spPr>
      </p:pic>
    </p:spTree>
    <p:extLst>
      <p:ext uri="{BB962C8B-B14F-4D97-AF65-F5344CB8AC3E}">
        <p14:creationId xmlns:p14="http://schemas.microsoft.com/office/powerpoint/2010/main" val="26183941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Shape 445"/>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Barcodes sheet</a:t>
            </a:r>
          </a:p>
        </p:txBody>
      </p:sp>
      <p:sp>
        <p:nvSpPr>
          <p:cNvPr id="446" name="Shape 446"/>
          <p:cNvSpPr txBox="1">
            <a:spLocks noGrp="1"/>
          </p:cNvSpPr>
          <p:nvPr>
            <p:ph type="body" idx="1"/>
          </p:nvPr>
        </p:nvSpPr>
        <p:spPr>
          <a:xfrm>
            <a:off x="4539875" y="2533000"/>
            <a:ext cx="3994500" cy="2018700"/>
          </a:xfrm>
          <a:prstGeom prst="rect">
            <a:avLst/>
          </a:prstGeom>
        </p:spPr>
        <p:txBody>
          <a:bodyPr vert="horz" lIns="91425" tIns="91425" rIns="91425" bIns="91425" rtlCol="0" anchor="t" anchorCtr="0">
            <a:noAutofit/>
          </a:bodyPr>
          <a:lstStyle/>
          <a:p>
            <a:pPr marL="457200" indent="-381000">
              <a:buSzPct val="100000"/>
            </a:pPr>
            <a:r>
              <a:rPr lang="en" sz="2400" dirty="0"/>
              <a:t>Tab-separated text </a:t>
            </a:r>
            <a:r>
              <a:rPr lang="en" sz="2400" dirty="0" smtClean="0"/>
              <a:t>file</a:t>
            </a:r>
            <a:r>
              <a:rPr lang="en-US" sz="2400" dirty="0" smtClean="0"/>
              <a:t>, 3 columns</a:t>
            </a:r>
            <a:endParaRPr lang="en" sz="2400" dirty="0"/>
          </a:p>
          <a:p>
            <a:pPr marL="731520" lvl="1" indent="-381000">
              <a:buSzPct val="100000"/>
            </a:pPr>
            <a:r>
              <a:rPr lang="en" sz="2200" dirty="0"/>
              <a:t>Barcode </a:t>
            </a:r>
            <a:r>
              <a:rPr lang="en" sz="2200" dirty="0" smtClean="0"/>
              <a:t>name</a:t>
            </a:r>
            <a:endParaRPr lang="en-US" sz="2200" dirty="0" smtClean="0"/>
          </a:p>
          <a:p>
            <a:pPr marL="731520" lvl="1" indent="-381000">
              <a:buSzPct val="100000"/>
            </a:pPr>
            <a:r>
              <a:rPr lang="en" sz="2200" dirty="0" smtClean="0"/>
              <a:t>sequence </a:t>
            </a:r>
            <a:r>
              <a:rPr lang="en" sz="2200" dirty="0"/>
              <a:t>of read </a:t>
            </a:r>
            <a:r>
              <a:rPr lang="en" sz="2200" dirty="0" smtClean="0"/>
              <a:t>2</a:t>
            </a:r>
            <a:endParaRPr lang="en-US" sz="2200" dirty="0" smtClean="0"/>
          </a:p>
          <a:p>
            <a:pPr marL="731520" lvl="1" indent="-381000">
              <a:buSzPct val="100000"/>
            </a:pPr>
            <a:r>
              <a:rPr lang="en" sz="2200" dirty="0" smtClean="0"/>
              <a:t>sequence </a:t>
            </a:r>
            <a:r>
              <a:rPr lang="en" sz="2200" dirty="0"/>
              <a:t>of read 3</a:t>
            </a:r>
          </a:p>
          <a:p>
            <a:pPr marL="457200" indent="-381000">
              <a:buSzPct val="100000"/>
            </a:pPr>
            <a:r>
              <a:rPr lang="en" sz="2400" dirty="0"/>
              <a:t>Orientation is </a:t>
            </a:r>
            <a:r>
              <a:rPr lang="en" sz="2400" dirty="0" smtClean="0"/>
              <a:t>important</a:t>
            </a:r>
            <a:r>
              <a:rPr lang="en-US" sz="2400" dirty="0" smtClean="0"/>
              <a:t>, read 2 comes off in reverse complement</a:t>
            </a:r>
            <a:endParaRPr lang="en" sz="2400" dirty="0"/>
          </a:p>
        </p:txBody>
      </p:sp>
      <p:pic>
        <p:nvPicPr>
          <p:cNvPr id="447" name="Shape 447"/>
          <p:cNvPicPr preferRelativeResize="0"/>
          <p:nvPr/>
        </p:nvPicPr>
        <p:blipFill rotWithShape="1">
          <a:blip r:embed="rId3">
            <a:alphaModFix/>
          </a:blip>
          <a:srcRect b="32989"/>
          <a:stretch/>
        </p:blipFill>
        <p:spPr>
          <a:xfrm>
            <a:off x="457200" y="1800226"/>
            <a:ext cx="3729038" cy="4714875"/>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2084543335"/>
      </p:ext>
    </p:extLst>
  </p:cSld>
  <p:clrMapOvr>
    <a:masterClrMapping/>
  </p:clrMapOvr>
  <p:transition spd="slow">
    <p:cut/>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Shape 452"/>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Primer sheet</a:t>
            </a:r>
          </a:p>
        </p:txBody>
      </p:sp>
      <p:sp>
        <p:nvSpPr>
          <p:cNvPr id="453" name="Shape 453"/>
          <p:cNvSpPr txBox="1">
            <a:spLocks noGrp="1"/>
          </p:cNvSpPr>
          <p:nvPr>
            <p:ph type="body" idx="1"/>
          </p:nvPr>
        </p:nvSpPr>
        <p:spPr>
          <a:xfrm>
            <a:off x="5429288" y="2968463"/>
            <a:ext cx="3611999" cy="2814637"/>
          </a:xfrm>
          <a:prstGeom prst="rect">
            <a:avLst/>
          </a:prstGeom>
        </p:spPr>
        <p:txBody>
          <a:bodyPr vert="horz" lIns="91425" tIns="91425" rIns="91425" bIns="91425" rtlCol="0" anchor="t" anchorCtr="0">
            <a:noAutofit/>
          </a:bodyPr>
          <a:lstStyle/>
          <a:p>
            <a:pPr marL="457200" indent="-381000">
              <a:buSzPct val="100000"/>
            </a:pPr>
            <a:r>
              <a:rPr lang="en" dirty="0"/>
              <a:t>Tab-separated text </a:t>
            </a:r>
            <a:r>
              <a:rPr lang="en" dirty="0" smtClean="0"/>
              <a:t>file</a:t>
            </a:r>
            <a:r>
              <a:rPr lang="en-US" dirty="0" smtClean="0"/>
              <a:t>, 4 columns</a:t>
            </a:r>
            <a:endParaRPr lang="en" dirty="0"/>
          </a:p>
          <a:p>
            <a:pPr marL="731520" lvl="1" indent="-381000">
              <a:buSzPct val="100000"/>
            </a:pPr>
            <a:r>
              <a:rPr lang="en" dirty="0"/>
              <a:t>Read from </a:t>
            </a:r>
            <a:r>
              <a:rPr lang="en" dirty="0" smtClean="0"/>
              <a:t>machine</a:t>
            </a:r>
            <a:endParaRPr lang="en-US" dirty="0" smtClean="0"/>
          </a:p>
          <a:p>
            <a:pPr marL="731520" lvl="1" indent="-381000">
              <a:buSzPct val="100000"/>
            </a:pPr>
            <a:r>
              <a:rPr lang="en" dirty="0" smtClean="0"/>
              <a:t>primer </a:t>
            </a:r>
            <a:r>
              <a:rPr lang="en" dirty="0"/>
              <a:t>pair </a:t>
            </a:r>
            <a:r>
              <a:rPr lang="en" dirty="0" smtClean="0"/>
              <a:t>ID</a:t>
            </a:r>
            <a:endParaRPr lang="en-US" dirty="0" smtClean="0"/>
          </a:p>
          <a:p>
            <a:pPr marL="731520" lvl="1" indent="-381000">
              <a:buSzPct val="100000"/>
            </a:pPr>
            <a:r>
              <a:rPr lang="en" dirty="0" smtClean="0"/>
              <a:t>individual </a:t>
            </a:r>
            <a:r>
              <a:rPr lang="en" dirty="0"/>
              <a:t>primer </a:t>
            </a:r>
            <a:r>
              <a:rPr lang="en" dirty="0" smtClean="0"/>
              <a:t>ID</a:t>
            </a:r>
            <a:endParaRPr lang="en-US" dirty="0" smtClean="0"/>
          </a:p>
          <a:p>
            <a:pPr marL="731520" lvl="1" indent="-381000">
              <a:buSzPct val="100000"/>
            </a:pPr>
            <a:r>
              <a:rPr lang="en" dirty="0" smtClean="0"/>
              <a:t>sequence </a:t>
            </a:r>
            <a:r>
              <a:rPr lang="en" dirty="0"/>
              <a:t>of primer </a:t>
            </a:r>
            <a:r>
              <a:rPr lang="en-US" dirty="0" smtClean="0"/>
              <a:t>	</a:t>
            </a:r>
            <a:r>
              <a:rPr lang="en" dirty="0" smtClean="0"/>
              <a:t>(</a:t>
            </a:r>
            <a:r>
              <a:rPr lang="en" dirty="0"/>
              <a:t>without CS </a:t>
            </a:r>
            <a:r>
              <a:rPr lang="en" dirty="0" smtClean="0"/>
              <a:t>tag</a:t>
            </a:r>
            <a:r>
              <a:rPr lang="en-US" dirty="0" smtClean="0"/>
              <a:t>!</a:t>
            </a:r>
            <a:r>
              <a:rPr lang="en" dirty="0" smtClean="0"/>
              <a:t>)</a:t>
            </a:r>
            <a:endParaRPr lang="en" dirty="0"/>
          </a:p>
          <a:p>
            <a:pPr marL="457200" indent="-381000">
              <a:buSzPct val="100000"/>
            </a:pPr>
            <a:r>
              <a:rPr lang="en" dirty="0"/>
              <a:t>accepts IUPAC ambiguity codes</a:t>
            </a:r>
          </a:p>
        </p:txBody>
      </p:sp>
      <p:pic>
        <p:nvPicPr>
          <p:cNvPr id="454" name="Shape 454"/>
          <p:cNvPicPr preferRelativeResize="0"/>
          <p:nvPr/>
        </p:nvPicPr>
        <p:blipFill rotWithShape="1">
          <a:blip r:embed="rId3">
            <a:alphaModFix/>
          </a:blip>
          <a:srcRect b="6699"/>
          <a:stretch/>
        </p:blipFill>
        <p:spPr>
          <a:xfrm>
            <a:off x="264876" y="2808350"/>
            <a:ext cx="5292999" cy="2974750"/>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1233684722"/>
      </p:ext>
    </p:extLst>
  </p:cSld>
  <p:clrMapOvr>
    <a:masterClrMapping/>
  </p:clrMapOvr>
  <p:transition spd="slow">
    <p:cut/>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Shape 459"/>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Sample metadata sheet</a:t>
            </a:r>
          </a:p>
        </p:txBody>
      </p:sp>
      <p:sp>
        <p:nvSpPr>
          <p:cNvPr id="460" name="Shape 460"/>
          <p:cNvSpPr txBox="1">
            <a:spLocks noGrp="1"/>
          </p:cNvSpPr>
          <p:nvPr>
            <p:ph type="body" idx="1"/>
          </p:nvPr>
        </p:nvSpPr>
        <p:spPr>
          <a:xfrm>
            <a:off x="285750" y="1771651"/>
            <a:ext cx="8743713" cy="2586037"/>
          </a:xfrm>
          <a:prstGeom prst="rect">
            <a:avLst/>
          </a:prstGeom>
        </p:spPr>
        <p:txBody>
          <a:bodyPr vert="horz" lIns="91425" tIns="91425" rIns="91425" bIns="91425" rtlCol="0" anchor="t" anchorCtr="0">
            <a:noAutofit/>
          </a:bodyPr>
          <a:lstStyle/>
          <a:p>
            <a:pPr marL="457200" indent="-381000">
              <a:buSzPct val="100000"/>
            </a:pPr>
            <a:r>
              <a:rPr lang="en" sz="2400" dirty="0"/>
              <a:t>Tab-separated text file</a:t>
            </a:r>
          </a:p>
          <a:p>
            <a:pPr marL="457200" indent="-381000">
              <a:buSzPct val="100000"/>
            </a:pPr>
            <a:r>
              <a:rPr lang="en" sz="2400" dirty="0"/>
              <a:t>4 </a:t>
            </a:r>
            <a:r>
              <a:rPr lang="en" sz="2400" dirty="0" smtClean="0"/>
              <a:t>columns</a:t>
            </a:r>
            <a:r>
              <a:rPr lang="en-US" sz="2400" dirty="0"/>
              <a:t> </a:t>
            </a:r>
            <a:r>
              <a:rPr lang="en-US" sz="2400" dirty="0" smtClean="0"/>
              <a:t>required, additional metadata in additional columns will be added to </a:t>
            </a:r>
            <a:r>
              <a:rPr lang="en-US" sz="2400" dirty="0" err="1" smtClean="0"/>
              <a:t>biom</a:t>
            </a:r>
            <a:r>
              <a:rPr lang="en-US" sz="2400" dirty="0" smtClean="0"/>
              <a:t> file </a:t>
            </a:r>
            <a:endParaRPr lang="en" sz="2400" dirty="0"/>
          </a:p>
          <a:p>
            <a:pPr marL="457200" indent="-381000">
              <a:buSzPct val="100000"/>
            </a:pPr>
            <a:r>
              <a:rPr lang="en" sz="2400" dirty="0"/>
              <a:t>Formatting is important! </a:t>
            </a:r>
            <a:r>
              <a:rPr lang="en" sz="2400" dirty="0" smtClean="0"/>
              <a:t>(</a:t>
            </a:r>
            <a:r>
              <a:rPr lang="en" sz="2400" dirty="0"/>
              <a:t>no #$%^\|{}; characters)</a:t>
            </a:r>
          </a:p>
          <a:p>
            <a:pPr marL="457200" indent="-381000">
              <a:buSzPct val="100000"/>
            </a:pPr>
            <a:r>
              <a:rPr lang="en" sz="2400" dirty="0"/>
              <a:t>can search multiple primers (comma separated or </a:t>
            </a:r>
            <a:r>
              <a:rPr lang="en" sz="2400" dirty="0" smtClean="0"/>
              <a:t>*</a:t>
            </a:r>
            <a:r>
              <a:rPr lang="en-US" sz="2400" dirty="0" smtClean="0"/>
              <a:t> [any]</a:t>
            </a:r>
            <a:r>
              <a:rPr lang="en" sz="2400" dirty="0" smtClean="0"/>
              <a:t>) </a:t>
            </a:r>
            <a:r>
              <a:rPr lang="en" sz="2400" dirty="0"/>
              <a:t>or no </a:t>
            </a:r>
            <a:r>
              <a:rPr lang="en" sz="2400" dirty="0" smtClean="0"/>
              <a:t>primer (-)</a:t>
            </a:r>
            <a:endParaRPr lang="en" sz="2400" dirty="0"/>
          </a:p>
        </p:txBody>
      </p:sp>
      <p:pic>
        <p:nvPicPr>
          <p:cNvPr id="461" name="Shape 461"/>
          <p:cNvPicPr preferRelativeResize="0"/>
          <p:nvPr/>
        </p:nvPicPr>
        <p:blipFill>
          <a:blip r:embed="rId3">
            <a:alphaModFix/>
          </a:blip>
          <a:stretch>
            <a:fillRect/>
          </a:stretch>
        </p:blipFill>
        <p:spPr>
          <a:xfrm>
            <a:off x="4153079" y="3878100"/>
            <a:ext cx="4648025" cy="2573400"/>
          </a:xfrm>
          <a:prstGeom prst="rect">
            <a:avLst/>
          </a:prstGeom>
          <a:noFill/>
          <a:ln w="9525" cap="flat" cmpd="sng">
            <a:solidFill>
              <a:srgbClr val="000000"/>
            </a:solidFill>
            <a:prstDash val="solid"/>
            <a:round/>
            <a:headEnd type="none" w="med" len="med"/>
            <a:tailEnd type="none" w="med" len="med"/>
          </a:ln>
        </p:spPr>
      </p:pic>
      <p:sp>
        <p:nvSpPr>
          <p:cNvPr id="6" name="Shape 460"/>
          <p:cNvSpPr txBox="1">
            <a:spLocks/>
          </p:cNvSpPr>
          <p:nvPr/>
        </p:nvSpPr>
        <p:spPr>
          <a:xfrm>
            <a:off x="285751" y="4271963"/>
            <a:ext cx="3638970" cy="2586037"/>
          </a:xfrm>
          <a:prstGeom prst="rect">
            <a:avLst/>
          </a:prstGeom>
        </p:spPr>
        <p:txBody>
          <a:bodyPr vert="horz" lIns="91425" tIns="91425" rIns="91425" bIns="91425" rtlCol="0" anchor="t" anchorCtr="0">
            <a:noAutofit/>
          </a:bodyPr>
          <a:lstStyle>
            <a:lvl1pPr marL="274320" lvl="0" indent="-228600" algn="l" defTabSz="914400" rtl="0" eaLnBrk="1" latinLnBrk="0" hangingPunct="1">
              <a:spcBef>
                <a:spcPts val="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lvl="1" indent="-182880" algn="l" defTabSz="914400" rtl="0" eaLnBrk="1" latinLnBrk="0" hangingPunct="1">
              <a:spcBef>
                <a:spcPts val="0"/>
              </a:spcBef>
              <a:buClr>
                <a:schemeClr val="accent2"/>
              </a:buClr>
              <a:buFont typeface="Wingdings" pitchFamily="2" charset="2"/>
              <a:buChar char="§"/>
              <a:defRPr sz="1800" kern="1200" spc="100" baseline="0">
                <a:solidFill>
                  <a:schemeClr val="tx2"/>
                </a:solidFill>
                <a:latin typeface="+mn-lt"/>
                <a:ea typeface="+mn-ea"/>
                <a:cs typeface="+mn-cs"/>
              </a:defRPr>
            </a:lvl2pPr>
            <a:lvl3pPr marL="822960" lvl="2" indent="-182880" algn="l" defTabSz="914400" rtl="0" eaLnBrk="1" latinLnBrk="0" hangingPunct="1">
              <a:spcBef>
                <a:spcPts val="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lvl="3" indent="-182880" algn="l" defTabSz="914400" rtl="0" eaLnBrk="1" latinLnBrk="0" hangingPunct="1">
              <a:spcBef>
                <a:spcPts val="0"/>
              </a:spcBef>
              <a:buClr>
                <a:schemeClr val="accent4"/>
              </a:buClr>
              <a:buFont typeface="Wingdings" pitchFamily="2" charset="2"/>
              <a:buChar char="§"/>
              <a:defRPr sz="1400" kern="1200">
                <a:solidFill>
                  <a:schemeClr val="tx2"/>
                </a:solidFill>
                <a:latin typeface="+mn-lt"/>
                <a:ea typeface="+mn-ea"/>
                <a:cs typeface="+mn-cs"/>
              </a:defRPr>
            </a:lvl4pPr>
            <a:lvl5pPr marL="1280160" lvl="4" indent="-182880" algn="l" defTabSz="914400" rtl="0" eaLnBrk="1" latinLnBrk="0" hangingPunct="1">
              <a:spcBef>
                <a:spcPts val="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lvl="5" indent="-182880" algn="l" defTabSz="914400" rtl="0" eaLnBrk="1" latinLnBrk="0" hangingPunct="1">
              <a:spcBef>
                <a:spcPts val="0"/>
              </a:spcBef>
              <a:buClr>
                <a:schemeClr val="accent1"/>
              </a:buClr>
              <a:buFont typeface="Wingdings" pitchFamily="2" charset="2"/>
              <a:buChar char="§"/>
              <a:defRPr sz="1200" kern="1200">
                <a:solidFill>
                  <a:schemeClr val="tx2"/>
                </a:solidFill>
                <a:latin typeface="+mn-lt"/>
                <a:ea typeface="+mn-ea"/>
                <a:cs typeface="+mn-cs"/>
              </a:defRPr>
            </a:lvl6pPr>
            <a:lvl7pPr marL="1828800" lvl="6" indent="-182880" algn="l" defTabSz="914400" rtl="0" eaLnBrk="1" latinLnBrk="0" hangingPunct="1">
              <a:spcBef>
                <a:spcPts val="0"/>
              </a:spcBef>
              <a:buClr>
                <a:schemeClr val="accent2"/>
              </a:buClr>
              <a:buFont typeface="Wingdings" pitchFamily="2" charset="2"/>
              <a:buChar char="§"/>
              <a:defRPr sz="1200" kern="1200">
                <a:solidFill>
                  <a:schemeClr val="tx2"/>
                </a:solidFill>
                <a:latin typeface="+mn-lt"/>
                <a:ea typeface="+mn-ea"/>
                <a:cs typeface="+mn-cs"/>
              </a:defRPr>
            </a:lvl7pPr>
            <a:lvl8pPr marL="2103120" lvl="7" indent="-182880" algn="l" defTabSz="914400" rtl="0" eaLnBrk="1" latinLnBrk="0" hangingPunct="1">
              <a:spcBef>
                <a:spcPts val="0"/>
              </a:spcBef>
              <a:buClr>
                <a:schemeClr val="accent3"/>
              </a:buClr>
              <a:buFont typeface="Wingdings" pitchFamily="2" charset="2"/>
              <a:buChar char="§"/>
              <a:defRPr sz="1200" kern="1200">
                <a:solidFill>
                  <a:schemeClr val="tx2"/>
                </a:solidFill>
                <a:latin typeface="+mn-lt"/>
                <a:ea typeface="+mn-ea"/>
                <a:cs typeface="+mn-cs"/>
              </a:defRPr>
            </a:lvl8pPr>
            <a:lvl9pPr marL="2377440" lvl="8" indent="-182880" algn="l" defTabSz="914400" rtl="0" eaLnBrk="1" latinLnBrk="0" hangingPunct="1">
              <a:spcBef>
                <a:spcPts val="0"/>
              </a:spcBef>
              <a:buClr>
                <a:schemeClr val="accent5"/>
              </a:buClr>
              <a:buFont typeface="Wingdings" pitchFamily="2" charset="2"/>
              <a:buChar char="§"/>
              <a:defRPr sz="1200" kern="1200">
                <a:solidFill>
                  <a:schemeClr val="tx2"/>
                </a:solidFill>
                <a:latin typeface="+mn-lt"/>
                <a:ea typeface="+mn-ea"/>
                <a:cs typeface="+mn-cs"/>
              </a:defRPr>
            </a:lvl9pPr>
          </a:lstStyle>
          <a:p>
            <a:r>
              <a:rPr lang="en" sz="2400"/>
              <a:t>can make subdirectories for individual projects</a:t>
            </a:r>
            <a:endParaRPr lang="en" sz="2400" dirty="0"/>
          </a:p>
        </p:txBody>
      </p:sp>
    </p:spTree>
    <p:extLst>
      <p:ext uri="{BB962C8B-B14F-4D97-AF65-F5344CB8AC3E}">
        <p14:creationId xmlns:p14="http://schemas.microsoft.com/office/powerpoint/2010/main" val="1283973905"/>
      </p:ext>
    </p:extLst>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p:cNvSpPr>
            <a:spLocks noChangeAspect="1"/>
          </p:cNvSpPr>
          <p:nvPr/>
        </p:nvSpPr>
        <p:spPr bwMode="auto">
          <a:xfrm>
            <a:off x="2517432" y="3636069"/>
            <a:ext cx="2453891" cy="2453891"/>
          </a:xfrm>
          <a:prstGeom prst="ellipse">
            <a:avLst/>
          </a:prstGeom>
          <a:solidFill>
            <a:srgbClr val="FF0000">
              <a:alpha val="50000"/>
            </a:srgbClr>
          </a:solidFill>
          <a:ln w="9525" cap="flat" cmpd="sng" algn="ctr">
            <a:noFill/>
            <a:prstDash val="solid"/>
            <a:round/>
            <a:headEnd type="none" w="med" len="med"/>
            <a:tailEnd type="none" w="med" len="med"/>
          </a:ln>
          <a:effectLst/>
        </p:spPr>
        <p:txBody>
          <a:bodyPr vert="horz" wrap="square" lIns="82944" tIns="41472" rIns="82944" bIns="41472" numCol="1" rtlCol="0" anchor="t" anchorCtr="0" compatLnSpc="1">
            <a:prstTxWarp prst="textNoShape">
              <a:avLst/>
            </a:prstTxWarp>
          </a:bodyPr>
          <a:lstStyle/>
          <a:p>
            <a:pPr defTabSz="407526" fontAlgn="base" hangingPunct="0">
              <a:lnSpc>
                <a:spcPct val="93000"/>
              </a:lnSpc>
              <a:spcBef>
                <a:spcPct val="0"/>
              </a:spcBef>
              <a:spcAft>
                <a:spcPct val="0"/>
              </a:spcAft>
              <a:buClr>
                <a:srgbClr val="000000"/>
              </a:buClr>
              <a:buSzPct val="100000"/>
            </a:pPr>
            <a:endParaRPr lang="en-US" sz="1633">
              <a:latin typeface="Arial" charset="0"/>
            </a:endParaRPr>
          </a:p>
        </p:txBody>
      </p:sp>
      <p:sp>
        <p:nvSpPr>
          <p:cNvPr id="16" name="Oval 15"/>
          <p:cNvSpPr>
            <a:spLocks noChangeAspect="1"/>
          </p:cNvSpPr>
          <p:nvPr/>
        </p:nvSpPr>
        <p:spPr bwMode="auto">
          <a:xfrm>
            <a:off x="3453042" y="2103137"/>
            <a:ext cx="2467508" cy="2467508"/>
          </a:xfrm>
          <a:prstGeom prst="ellipse">
            <a:avLst/>
          </a:prstGeom>
          <a:solidFill>
            <a:schemeClr val="accent1">
              <a:lumMod val="50000"/>
              <a:alpha val="50000"/>
            </a:schemeClr>
          </a:solidFill>
          <a:ln w="9525" cap="flat" cmpd="sng" algn="ctr">
            <a:noFill/>
            <a:prstDash val="solid"/>
            <a:round/>
            <a:headEnd type="none" w="med" len="med"/>
            <a:tailEnd type="none" w="med" len="med"/>
          </a:ln>
          <a:effectLst/>
        </p:spPr>
        <p:txBody>
          <a:bodyPr vert="horz" wrap="square" lIns="82944" tIns="41472" rIns="82944" bIns="41472" numCol="1" rtlCol="0" anchor="t" anchorCtr="0" compatLnSpc="1">
            <a:prstTxWarp prst="textNoShape">
              <a:avLst/>
            </a:prstTxWarp>
          </a:bodyPr>
          <a:lstStyle/>
          <a:p>
            <a:pPr defTabSz="407526" fontAlgn="base" hangingPunct="0">
              <a:lnSpc>
                <a:spcPct val="93000"/>
              </a:lnSpc>
              <a:spcBef>
                <a:spcPct val="0"/>
              </a:spcBef>
              <a:spcAft>
                <a:spcPct val="0"/>
              </a:spcAft>
              <a:buClr>
                <a:srgbClr val="000000"/>
              </a:buClr>
              <a:buSzPct val="100000"/>
            </a:pPr>
            <a:endParaRPr lang="en-US" sz="1633">
              <a:latin typeface="Arial" charset="0"/>
            </a:endParaRPr>
          </a:p>
        </p:txBody>
      </p:sp>
      <p:sp>
        <p:nvSpPr>
          <p:cNvPr id="17" name="Oval 16"/>
          <p:cNvSpPr>
            <a:spLocks noChangeAspect="1"/>
          </p:cNvSpPr>
          <p:nvPr/>
        </p:nvSpPr>
        <p:spPr bwMode="auto">
          <a:xfrm>
            <a:off x="4322790" y="3587974"/>
            <a:ext cx="2430125" cy="2430125"/>
          </a:xfrm>
          <a:prstGeom prst="ellipse">
            <a:avLst/>
          </a:prstGeom>
          <a:solidFill>
            <a:srgbClr val="0000FF">
              <a:alpha val="50000"/>
            </a:srgbClr>
          </a:solidFill>
          <a:ln w="9525" cap="flat" cmpd="sng" algn="ctr">
            <a:noFill/>
            <a:prstDash val="solid"/>
            <a:round/>
            <a:headEnd type="none" w="med" len="med"/>
            <a:tailEnd type="none" w="med" len="med"/>
          </a:ln>
          <a:effectLst/>
        </p:spPr>
        <p:txBody>
          <a:bodyPr vert="horz" wrap="square" lIns="82944" tIns="41472" rIns="82944" bIns="41472" numCol="1" rtlCol="0" anchor="t" anchorCtr="0" compatLnSpc="1">
            <a:prstTxWarp prst="textNoShape">
              <a:avLst/>
            </a:prstTxWarp>
          </a:bodyPr>
          <a:lstStyle/>
          <a:p>
            <a:pPr defTabSz="407526" fontAlgn="base" hangingPunct="0">
              <a:lnSpc>
                <a:spcPct val="93000"/>
              </a:lnSpc>
              <a:spcBef>
                <a:spcPct val="0"/>
              </a:spcBef>
              <a:spcAft>
                <a:spcPct val="0"/>
              </a:spcAft>
              <a:buClr>
                <a:srgbClr val="000000"/>
              </a:buClr>
              <a:buSzPct val="100000"/>
            </a:pPr>
            <a:endParaRPr lang="en-US" sz="1633">
              <a:latin typeface="Arial" charset="0"/>
            </a:endParaRPr>
          </a:p>
        </p:txBody>
      </p:sp>
      <p:sp>
        <p:nvSpPr>
          <p:cNvPr id="4" name="TextBox 3"/>
          <p:cNvSpPr txBox="1"/>
          <p:nvPr/>
        </p:nvSpPr>
        <p:spPr>
          <a:xfrm>
            <a:off x="6816339" y="5591075"/>
            <a:ext cx="2280960" cy="483209"/>
          </a:xfrm>
          <a:prstGeom prst="rect">
            <a:avLst/>
          </a:prstGeom>
          <a:noFill/>
        </p:spPr>
        <p:txBody>
          <a:bodyPr wrap="square" rtlCol="0">
            <a:spAutoFit/>
          </a:bodyPr>
          <a:lstStyle/>
          <a:p>
            <a:pPr algn="ctr"/>
            <a:r>
              <a:rPr lang="en-US" sz="2540" dirty="0">
                <a:solidFill>
                  <a:srgbClr val="008000"/>
                </a:solidFill>
              </a:rPr>
              <a:t>Bioinformatics</a:t>
            </a:r>
          </a:p>
        </p:txBody>
      </p:sp>
      <p:sp>
        <p:nvSpPr>
          <p:cNvPr id="6" name="TextBox 5"/>
          <p:cNvSpPr txBox="1"/>
          <p:nvPr/>
        </p:nvSpPr>
        <p:spPr>
          <a:xfrm>
            <a:off x="3488368" y="2954443"/>
            <a:ext cx="2280960" cy="483209"/>
          </a:xfrm>
          <a:prstGeom prst="rect">
            <a:avLst/>
          </a:prstGeom>
          <a:noFill/>
        </p:spPr>
        <p:txBody>
          <a:bodyPr wrap="square" rtlCol="0">
            <a:spAutoFit/>
          </a:bodyPr>
          <a:lstStyle/>
          <a:p>
            <a:pPr algn="ctr"/>
            <a:r>
              <a:rPr lang="en-US" sz="2540" dirty="0"/>
              <a:t>Biology</a:t>
            </a:r>
          </a:p>
        </p:txBody>
      </p:sp>
      <p:sp>
        <p:nvSpPr>
          <p:cNvPr id="7" name="TextBox 6"/>
          <p:cNvSpPr txBox="1"/>
          <p:nvPr/>
        </p:nvSpPr>
        <p:spPr>
          <a:xfrm>
            <a:off x="4604162" y="4459316"/>
            <a:ext cx="2280960" cy="874085"/>
          </a:xfrm>
          <a:prstGeom prst="rect">
            <a:avLst/>
          </a:prstGeom>
          <a:noFill/>
        </p:spPr>
        <p:txBody>
          <a:bodyPr wrap="square" rtlCol="0">
            <a:spAutoFit/>
          </a:bodyPr>
          <a:lstStyle/>
          <a:p>
            <a:pPr algn="ctr"/>
            <a:r>
              <a:rPr lang="en-US" sz="2540" dirty="0"/>
              <a:t>Computer</a:t>
            </a:r>
          </a:p>
          <a:p>
            <a:pPr algn="ctr"/>
            <a:r>
              <a:rPr lang="en-US" sz="2540" dirty="0"/>
              <a:t>Science</a:t>
            </a:r>
          </a:p>
        </p:txBody>
      </p:sp>
      <p:sp>
        <p:nvSpPr>
          <p:cNvPr id="8" name="TextBox 7"/>
          <p:cNvSpPr txBox="1"/>
          <p:nvPr/>
        </p:nvSpPr>
        <p:spPr>
          <a:xfrm>
            <a:off x="2472391" y="4435662"/>
            <a:ext cx="2280960" cy="874085"/>
          </a:xfrm>
          <a:prstGeom prst="rect">
            <a:avLst/>
          </a:prstGeom>
          <a:noFill/>
        </p:spPr>
        <p:txBody>
          <a:bodyPr wrap="square" rtlCol="0">
            <a:spAutoFit/>
          </a:bodyPr>
          <a:lstStyle/>
          <a:p>
            <a:pPr algn="ctr"/>
            <a:r>
              <a:rPr lang="en-US" sz="2540" dirty="0"/>
              <a:t>Math</a:t>
            </a:r>
          </a:p>
          <a:p>
            <a:pPr algn="ctr"/>
            <a:r>
              <a:rPr lang="en-US" sz="2540" dirty="0"/>
              <a:t>Statistics</a:t>
            </a:r>
          </a:p>
        </p:txBody>
      </p:sp>
      <p:sp>
        <p:nvSpPr>
          <p:cNvPr id="10" name="TextBox 9"/>
          <p:cNvSpPr txBox="1"/>
          <p:nvPr/>
        </p:nvSpPr>
        <p:spPr>
          <a:xfrm>
            <a:off x="632160" y="5550734"/>
            <a:ext cx="2280960" cy="483209"/>
          </a:xfrm>
          <a:prstGeom prst="rect">
            <a:avLst/>
          </a:prstGeom>
          <a:noFill/>
        </p:spPr>
        <p:txBody>
          <a:bodyPr wrap="square" rtlCol="0">
            <a:spAutoFit/>
          </a:bodyPr>
          <a:lstStyle/>
          <a:p>
            <a:pPr algn="ctr"/>
            <a:r>
              <a:rPr lang="en-US" sz="2540" dirty="0">
                <a:solidFill>
                  <a:srgbClr val="008000"/>
                </a:solidFill>
              </a:rPr>
              <a:t>Biostatistics</a:t>
            </a:r>
          </a:p>
        </p:txBody>
      </p:sp>
      <p:sp>
        <p:nvSpPr>
          <p:cNvPr id="11" name="TextBox 10"/>
          <p:cNvSpPr txBox="1"/>
          <p:nvPr/>
        </p:nvSpPr>
        <p:spPr>
          <a:xfrm>
            <a:off x="3120480" y="1598816"/>
            <a:ext cx="3456000" cy="483209"/>
          </a:xfrm>
          <a:prstGeom prst="rect">
            <a:avLst/>
          </a:prstGeom>
          <a:noFill/>
        </p:spPr>
        <p:txBody>
          <a:bodyPr wrap="square" rtlCol="0">
            <a:spAutoFit/>
          </a:bodyPr>
          <a:lstStyle/>
          <a:p>
            <a:pPr algn="ctr"/>
            <a:r>
              <a:rPr lang="en-US" sz="2540" dirty="0">
                <a:solidFill>
                  <a:srgbClr val="008000"/>
                </a:solidFill>
              </a:rPr>
              <a:t>Computational Biology</a:t>
            </a:r>
          </a:p>
        </p:txBody>
      </p:sp>
      <p:pic>
        <p:nvPicPr>
          <p:cNvPr id="19" name="Picture 18" descr="imag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840" y="2195711"/>
            <a:ext cx="1900800" cy="1627022"/>
          </a:xfrm>
          <a:prstGeom prst="rect">
            <a:avLst/>
          </a:prstGeom>
        </p:spPr>
      </p:pic>
      <p:sp>
        <p:nvSpPr>
          <p:cNvPr id="5" name="Rectangle 4"/>
          <p:cNvSpPr/>
          <p:nvPr/>
        </p:nvSpPr>
        <p:spPr>
          <a:xfrm>
            <a:off x="161366" y="6152155"/>
            <a:ext cx="8017920" cy="594906"/>
          </a:xfrm>
          <a:prstGeom prst="rect">
            <a:avLst/>
          </a:prstGeom>
        </p:spPr>
        <p:txBody>
          <a:bodyPr wrap="square">
            <a:spAutoFit/>
          </a:bodyPr>
          <a:lstStyle/>
          <a:p>
            <a:r>
              <a:rPr lang="en-US" sz="1633" dirty="0"/>
              <a:t>‘The data scientist role has been described as “part analyst, part artist.”’</a:t>
            </a:r>
          </a:p>
          <a:p>
            <a:r>
              <a:rPr lang="en-US" sz="1633" dirty="0" err="1"/>
              <a:t>Anjul</a:t>
            </a:r>
            <a:r>
              <a:rPr lang="en-US" sz="1633" dirty="0"/>
              <a:t> </a:t>
            </a:r>
            <a:r>
              <a:rPr lang="en-US" sz="1633" dirty="0" err="1"/>
              <a:t>Bhambhri</a:t>
            </a:r>
            <a:r>
              <a:rPr lang="en-US" sz="1633" dirty="0"/>
              <a:t>, vice president of big data products at IBM</a:t>
            </a:r>
          </a:p>
        </p:txBody>
      </p:sp>
      <p:pic>
        <p:nvPicPr>
          <p:cNvPr id="18" name="Picture 17" descr="imgre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2960" y="2336522"/>
            <a:ext cx="2051581" cy="1347971"/>
          </a:xfrm>
          <a:prstGeom prst="rect">
            <a:avLst/>
          </a:prstGeom>
        </p:spPr>
      </p:pic>
      <p:sp>
        <p:nvSpPr>
          <p:cNvPr id="20" name="Title 1"/>
          <p:cNvSpPr>
            <a:spLocks noGrp="1"/>
          </p:cNvSpPr>
          <p:nvPr>
            <p:ph type="title"/>
          </p:nvPr>
        </p:nvSpPr>
        <p:spPr>
          <a:xfrm>
            <a:off x="161366" y="273961"/>
            <a:ext cx="8770070" cy="1143360"/>
          </a:xfrm>
        </p:spPr>
        <p:txBody>
          <a:bodyPr/>
          <a:lstStyle/>
          <a:p>
            <a:r>
              <a:rPr lang="en-US" dirty="0" smtClean="0"/>
              <a:t>Bioinformatics is Data Science</a:t>
            </a:r>
            <a:endParaRPr lang="en-US" dirty="0"/>
          </a:p>
        </p:txBody>
      </p:sp>
    </p:spTree>
    <p:extLst>
      <p:ext uri="{BB962C8B-B14F-4D97-AF65-F5344CB8AC3E}">
        <p14:creationId xmlns:p14="http://schemas.microsoft.com/office/powerpoint/2010/main" val="93099943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half" idx="2"/>
          </p:nvPr>
        </p:nvSpPr>
        <p:spPr/>
        <p:txBody>
          <a:bodyPr anchor="ctr"/>
          <a:lstStyle/>
          <a:p>
            <a:r>
              <a:rPr lang="en-US" dirty="0" err="1" smtClean="0"/>
              <a:t>dbcAmplicons</a:t>
            </a:r>
            <a:endParaRPr lang="en-US" dirty="0" smtClean="0"/>
          </a:p>
          <a:p>
            <a:r>
              <a:rPr lang="en-US" dirty="0"/>
              <a:t>v</a:t>
            </a:r>
            <a:r>
              <a:rPr lang="en-US" dirty="0" smtClean="0"/>
              <a:t>alidate command</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063" y="2370137"/>
            <a:ext cx="6680200" cy="2933700"/>
          </a:xfrm>
          <a:prstGeom prst="rect">
            <a:avLst/>
          </a:prstGeom>
        </p:spPr>
      </p:pic>
    </p:spTree>
    <p:extLst>
      <p:ext uri="{BB962C8B-B14F-4D97-AF65-F5344CB8AC3E}">
        <p14:creationId xmlns:p14="http://schemas.microsoft.com/office/powerpoint/2010/main" val="180081042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Generate the</a:t>
            </a:r>
          </a:p>
          <a:p>
            <a:pPr lvl="1"/>
            <a:r>
              <a:rPr lang="en-US" dirty="0" smtClean="0"/>
              <a:t>Barcode, primer and sample input files</a:t>
            </a:r>
          </a:p>
          <a:p>
            <a:r>
              <a:rPr lang="en-US" dirty="0" smtClean="0"/>
              <a:t>Use </a:t>
            </a:r>
            <a:r>
              <a:rPr lang="en-US" dirty="0" err="1" smtClean="0"/>
              <a:t>dbcAmplicons</a:t>
            </a:r>
            <a:r>
              <a:rPr lang="en-US" dirty="0" smtClean="0"/>
              <a:t> validate to validate the files</a:t>
            </a:r>
          </a:p>
        </p:txBody>
      </p:sp>
      <p:sp>
        <p:nvSpPr>
          <p:cNvPr id="3" name="Text Placeholder 2"/>
          <p:cNvSpPr>
            <a:spLocks noGrp="1"/>
          </p:cNvSpPr>
          <p:nvPr>
            <p:ph type="body" sz="half" idx="2"/>
          </p:nvPr>
        </p:nvSpPr>
        <p:spPr/>
        <p:txBody>
          <a:bodyPr/>
          <a:lstStyle/>
          <a:p>
            <a:r>
              <a:rPr lang="en-US" dirty="0" smtClean="0"/>
              <a:t>Validate</a:t>
            </a:r>
            <a:endParaRPr lang="en-US" dirty="0"/>
          </a:p>
        </p:txBody>
      </p:sp>
      <p:sp>
        <p:nvSpPr>
          <p:cNvPr id="4" name="Title 3"/>
          <p:cNvSpPr>
            <a:spLocks noGrp="1"/>
          </p:cNvSpPr>
          <p:nvPr>
            <p:ph type="title"/>
          </p:nvPr>
        </p:nvSpPr>
        <p:spPr/>
        <p:txBody>
          <a:bodyPr/>
          <a:lstStyle/>
          <a:p>
            <a:r>
              <a:rPr lang="en-US" sz="1800" dirty="0" smtClean="0"/>
              <a:t>Homework</a:t>
            </a:r>
            <a:endParaRPr lang="en-US" sz="1800" dirty="0"/>
          </a:p>
        </p:txBody>
      </p:sp>
    </p:spTree>
    <p:extLst>
      <p:ext uri="{BB962C8B-B14F-4D97-AF65-F5344CB8AC3E}">
        <p14:creationId xmlns:p14="http://schemas.microsoft.com/office/powerpoint/2010/main" val="113786254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fasta-fatstqFiles.png"/>
          <p:cNvPicPr>
            <a:picLocks noGrp="1" noChangeAspect="1"/>
          </p:cNvPicPr>
          <p:nvPr>
            <p:ph idx="1"/>
          </p:nvPr>
        </p:nvPicPr>
        <p:blipFill>
          <a:blip r:embed="rId2">
            <a:extLst>
              <a:ext uri="{28A0092B-C50C-407E-A947-70E740481C1C}">
                <a14:useLocalDpi xmlns:a14="http://schemas.microsoft.com/office/drawing/2010/main" val="0"/>
              </a:ext>
            </a:extLst>
          </a:blip>
          <a:srcRect l="-19321" r="-19321"/>
          <a:stretch>
            <a:fillRect/>
          </a:stretch>
        </p:blipFill>
        <p:spPr/>
      </p:pic>
      <p:sp>
        <p:nvSpPr>
          <p:cNvPr id="3" name="Title 2"/>
          <p:cNvSpPr>
            <a:spLocks noGrp="1"/>
          </p:cNvSpPr>
          <p:nvPr>
            <p:ph type="title"/>
          </p:nvPr>
        </p:nvSpPr>
        <p:spPr/>
        <p:txBody>
          <a:bodyPr/>
          <a:lstStyle/>
          <a:p>
            <a:r>
              <a:rPr lang="en-US" dirty="0" smtClean="0"/>
              <a:t>Sequencing Read files</a:t>
            </a:r>
            <a:endParaRPr lang="en-US" dirty="0"/>
          </a:p>
        </p:txBody>
      </p:sp>
    </p:spTree>
    <p:extLst>
      <p:ext uri="{BB962C8B-B14F-4D97-AF65-F5344CB8AC3E}">
        <p14:creationId xmlns:p14="http://schemas.microsoft.com/office/powerpoint/2010/main" val="146240742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qualityscores.png"/>
          <p:cNvPicPr>
            <a:picLocks noGrp="1" noChangeAspect="1"/>
          </p:cNvPicPr>
          <p:nvPr>
            <p:ph idx="1"/>
          </p:nvPr>
        </p:nvPicPr>
        <p:blipFill>
          <a:blip r:embed="rId2">
            <a:extLst>
              <a:ext uri="{28A0092B-C50C-407E-A947-70E740481C1C}">
                <a14:useLocalDpi xmlns:a14="http://schemas.microsoft.com/office/drawing/2010/main" val="0"/>
              </a:ext>
            </a:extLst>
          </a:blip>
          <a:srcRect t="-3507" b="-3507"/>
          <a:stretch>
            <a:fillRect/>
          </a:stretch>
        </p:blipFill>
        <p:spPr/>
      </p:pic>
      <p:sp>
        <p:nvSpPr>
          <p:cNvPr id="3" name="Title 2"/>
          <p:cNvSpPr>
            <a:spLocks noGrp="1"/>
          </p:cNvSpPr>
          <p:nvPr>
            <p:ph type="title"/>
          </p:nvPr>
        </p:nvSpPr>
        <p:spPr/>
        <p:txBody>
          <a:bodyPr/>
          <a:lstStyle/>
          <a:p>
            <a:r>
              <a:rPr lang="en-US" dirty="0" smtClean="0"/>
              <a:t>Quality Scores</a:t>
            </a:r>
            <a:endParaRPr lang="en-US" dirty="0"/>
          </a:p>
        </p:txBody>
      </p:sp>
    </p:spTree>
    <p:extLst>
      <p:ext uri="{BB962C8B-B14F-4D97-AF65-F5344CB8AC3E}">
        <p14:creationId xmlns:p14="http://schemas.microsoft.com/office/powerpoint/2010/main" val="73121844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qscoreconversion.png"/>
          <p:cNvPicPr>
            <a:picLocks noGrp="1" noChangeAspect="1"/>
          </p:cNvPicPr>
          <p:nvPr>
            <p:ph idx="1"/>
          </p:nvPr>
        </p:nvPicPr>
        <p:blipFill>
          <a:blip r:embed="rId2">
            <a:extLst>
              <a:ext uri="{28A0092B-C50C-407E-A947-70E740481C1C}">
                <a14:useLocalDpi xmlns:a14="http://schemas.microsoft.com/office/drawing/2010/main" val="0"/>
              </a:ext>
            </a:extLst>
          </a:blip>
          <a:srcRect t="-12228" b="-12228"/>
          <a:stretch>
            <a:fillRect/>
          </a:stretch>
        </p:blipFill>
        <p:spPr>
          <a:xfrm>
            <a:off x="381000" y="1719263"/>
            <a:ext cx="8407400" cy="4406900"/>
          </a:xfrm>
        </p:spPr>
      </p:pic>
      <p:sp>
        <p:nvSpPr>
          <p:cNvPr id="3" name="Title 2"/>
          <p:cNvSpPr>
            <a:spLocks noGrp="1"/>
          </p:cNvSpPr>
          <p:nvPr>
            <p:ph type="title"/>
          </p:nvPr>
        </p:nvSpPr>
        <p:spPr/>
        <p:txBody>
          <a:bodyPr/>
          <a:lstStyle/>
          <a:p>
            <a:r>
              <a:rPr lang="en-US" dirty="0" err="1" smtClean="0"/>
              <a:t>Qscore</a:t>
            </a:r>
            <a:r>
              <a:rPr lang="en-US" dirty="0" smtClean="0"/>
              <a:t> Conversion</a:t>
            </a:r>
            <a:endParaRPr lang="en-US" dirty="0"/>
          </a:p>
        </p:txBody>
      </p:sp>
    </p:spTree>
    <p:extLst>
      <p:ext uri="{BB962C8B-B14F-4D97-AF65-F5344CB8AC3E}">
        <p14:creationId xmlns:p14="http://schemas.microsoft.com/office/powerpoint/2010/main" val="168699378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965140"/>
          </a:xfrm>
        </p:spPr>
        <p:txBody>
          <a:bodyPr>
            <a:normAutofit lnSpcReduction="10000"/>
          </a:bodyPr>
          <a:lstStyle/>
          <a:p>
            <a:pPr marL="45720" indent="0">
              <a:buNone/>
            </a:pPr>
            <a:r>
              <a:rPr lang="en-US" dirty="0" smtClean="0"/>
              <a:t>CASAVA 1.8 Read IDs</a:t>
            </a:r>
          </a:p>
          <a:p>
            <a:pPr marL="45720" indent="0">
              <a:buNone/>
            </a:pPr>
            <a:endParaRPr lang="en-US" dirty="0" smtClean="0"/>
          </a:p>
          <a:p>
            <a:r>
              <a:rPr lang="en-US" dirty="0" smtClean="0"/>
              <a:t>@</a:t>
            </a:r>
            <a:r>
              <a:rPr lang="en-US" dirty="0"/>
              <a:t>EAS139:136:FC706VJ:2:2104:15343:197393 1:Y:18:ATCACG </a:t>
            </a:r>
          </a:p>
          <a:p>
            <a:pPr lvl="1"/>
            <a:r>
              <a:rPr lang="en-US" dirty="0"/>
              <a:t>EAS139 the unique instrument </a:t>
            </a:r>
            <a:r>
              <a:rPr lang="en-US" dirty="0" smtClean="0"/>
              <a:t>name</a:t>
            </a:r>
          </a:p>
          <a:p>
            <a:pPr lvl="1"/>
            <a:r>
              <a:rPr lang="en-US" dirty="0" smtClean="0"/>
              <a:t>136 </a:t>
            </a:r>
            <a:r>
              <a:rPr lang="en-US" dirty="0"/>
              <a:t>the run id </a:t>
            </a:r>
          </a:p>
          <a:p>
            <a:pPr lvl="1"/>
            <a:r>
              <a:rPr lang="en-US" dirty="0"/>
              <a:t>FC706VJ the </a:t>
            </a:r>
            <a:r>
              <a:rPr lang="en-US" dirty="0" err="1"/>
              <a:t>flowcell</a:t>
            </a:r>
            <a:r>
              <a:rPr lang="en-US" dirty="0"/>
              <a:t> </a:t>
            </a:r>
            <a:r>
              <a:rPr lang="en-US" dirty="0" smtClean="0"/>
              <a:t>id</a:t>
            </a:r>
          </a:p>
          <a:p>
            <a:pPr lvl="1"/>
            <a:r>
              <a:rPr lang="en-US" dirty="0" smtClean="0"/>
              <a:t>2 </a:t>
            </a:r>
            <a:r>
              <a:rPr lang="en-US" dirty="0" err="1"/>
              <a:t>flowcell</a:t>
            </a:r>
            <a:r>
              <a:rPr lang="en-US" dirty="0"/>
              <a:t> lane </a:t>
            </a:r>
          </a:p>
          <a:p>
            <a:pPr lvl="1"/>
            <a:r>
              <a:rPr lang="en-US" dirty="0"/>
              <a:t>2104 tile number within the </a:t>
            </a:r>
            <a:r>
              <a:rPr lang="en-US" dirty="0" err="1"/>
              <a:t>flowcell</a:t>
            </a:r>
            <a:r>
              <a:rPr lang="en-US" dirty="0"/>
              <a:t> </a:t>
            </a:r>
            <a:r>
              <a:rPr lang="en-US" dirty="0" smtClean="0"/>
              <a:t>lane</a:t>
            </a:r>
          </a:p>
          <a:p>
            <a:pPr lvl="1"/>
            <a:r>
              <a:rPr lang="en-US" dirty="0" smtClean="0"/>
              <a:t>15343 </a:t>
            </a:r>
            <a:r>
              <a:rPr lang="en-US" dirty="0"/>
              <a:t>’x’-coordinate of the cluster within the </a:t>
            </a:r>
            <a:r>
              <a:rPr lang="en-US" dirty="0" smtClean="0"/>
              <a:t>tile</a:t>
            </a:r>
          </a:p>
          <a:p>
            <a:pPr lvl="1"/>
            <a:r>
              <a:rPr lang="en-US" dirty="0" smtClean="0"/>
              <a:t>197393 </a:t>
            </a:r>
            <a:r>
              <a:rPr lang="en-US" dirty="0"/>
              <a:t>’y’-coordinate of the cluster within the tile </a:t>
            </a:r>
          </a:p>
          <a:p>
            <a:pPr lvl="1"/>
            <a:r>
              <a:rPr lang="en-US" dirty="0"/>
              <a:t>1 </a:t>
            </a:r>
            <a:r>
              <a:rPr lang="en-US" dirty="0" smtClean="0"/>
              <a:t>the </a:t>
            </a:r>
            <a:r>
              <a:rPr lang="en-US" dirty="0"/>
              <a:t>member of a pair, 1 or 2 (paired-end or mate-pair reads only) </a:t>
            </a:r>
          </a:p>
          <a:p>
            <a:pPr lvl="1"/>
            <a:r>
              <a:rPr lang="en-US" dirty="0"/>
              <a:t>Y Y if the read fails filter (read is bad), N otherwise </a:t>
            </a:r>
          </a:p>
          <a:p>
            <a:pPr lvl="1"/>
            <a:r>
              <a:rPr lang="en-US" dirty="0"/>
              <a:t>18 0 when none of the control bits are on, otherwise it is an even </a:t>
            </a:r>
            <a:r>
              <a:rPr lang="en-US" dirty="0" smtClean="0"/>
              <a:t>number</a:t>
            </a:r>
            <a:endParaRPr lang="en-US" dirty="0"/>
          </a:p>
          <a:p>
            <a:pPr lvl="1"/>
            <a:r>
              <a:rPr lang="en-US" dirty="0"/>
              <a:t>ATCACG index sequence </a:t>
            </a:r>
          </a:p>
          <a:p>
            <a:endParaRPr lang="en-US" dirty="0"/>
          </a:p>
        </p:txBody>
      </p:sp>
      <p:sp>
        <p:nvSpPr>
          <p:cNvPr id="3" name="Title 2"/>
          <p:cNvSpPr>
            <a:spLocks noGrp="1"/>
          </p:cNvSpPr>
          <p:nvPr>
            <p:ph type="title"/>
          </p:nvPr>
        </p:nvSpPr>
        <p:spPr/>
        <p:txBody>
          <a:bodyPr/>
          <a:lstStyle/>
          <a:p>
            <a:r>
              <a:rPr lang="en-US" dirty="0" err="1" smtClean="0"/>
              <a:t>Illumina</a:t>
            </a:r>
            <a:r>
              <a:rPr lang="en-US" dirty="0" smtClean="0"/>
              <a:t> Read </a:t>
            </a:r>
            <a:r>
              <a:rPr lang="en-US" smtClean="0"/>
              <a:t>naming conventions</a:t>
            </a:r>
            <a:endParaRPr lang="en-US" dirty="0"/>
          </a:p>
        </p:txBody>
      </p:sp>
    </p:spTree>
    <p:extLst>
      <p:ext uri="{BB962C8B-B14F-4D97-AF65-F5344CB8AC3E}">
        <p14:creationId xmlns:p14="http://schemas.microsoft.com/office/powerpoint/2010/main" val="7800357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9" name="Text Placeholder 8"/>
          <p:cNvSpPr>
            <a:spLocks noGrp="1"/>
          </p:cNvSpPr>
          <p:nvPr>
            <p:ph type="body" sz="half" idx="2"/>
          </p:nvPr>
        </p:nvSpPr>
        <p:spPr/>
        <p:txBody>
          <a:bodyPr anchor="ctr"/>
          <a:lstStyle/>
          <a:p>
            <a:r>
              <a:rPr lang="en-US" dirty="0" err="1" smtClean="0"/>
              <a:t>dbcAmplicons</a:t>
            </a:r>
            <a:r>
              <a:rPr lang="en-US" dirty="0" smtClean="0"/>
              <a:t> preprocess command</a:t>
            </a:r>
            <a:endParaRPr lang="en-US" dirty="0"/>
          </a:p>
        </p:txBody>
      </p:sp>
      <p:sp>
        <p:nvSpPr>
          <p:cNvPr id="7" name="Title 6"/>
          <p:cNvSpPr>
            <a:spLocks noGrp="1"/>
          </p:cNvSpPr>
          <p:nvPr>
            <p:ph type="title"/>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091" y="0"/>
            <a:ext cx="5094218" cy="6858000"/>
          </a:xfrm>
          <a:prstGeom prst="rect">
            <a:avLst/>
          </a:prstGeom>
        </p:spPr>
      </p:pic>
    </p:spTree>
    <p:extLst>
      <p:ext uri="{BB962C8B-B14F-4D97-AF65-F5344CB8AC3E}">
        <p14:creationId xmlns:p14="http://schemas.microsoft.com/office/powerpoint/2010/main" val="1067823056"/>
      </p:ext>
    </p:extLst>
  </p:cSld>
  <p:clrMapOvr>
    <a:masterClrMapping/>
  </p:clrMapOvr>
  <p:transition spd="slow">
    <p:cut/>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Barcode/Primer Comparison</a:t>
            </a:r>
            <a:endParaRPr lang="en-US" dirty="0"/>
          </a:p>
        </p:txBody>
      </p:sp>
      <p:sp>
        <p:nvSpPr>
          <p:cNvPr id="3" name="TextBox 2"/>
          <p:cNvSpPr txBox="1"/>
          <p:nvPr/>
        </p:nvSpPr>
        <p:spPr>
          <a:xfrm>
            <a:off x="774288" y="2700733"/>
            <a:ext cx="1098758" cy="300082"/>
          </a:xfrm>
          <a:prstGeom prst="rect">
            <a:avLst/>
          </a:prstGeom>
          <a:noFill/>
        </p:spPr>
        <p:txBody>
          <a:bodyPr wrap="square" rtlCol="0">
            <a:spAutoFit/>
          </a:bodyPr>
          <a:lstStyle/>
          <a:p>
            <a:r>
              <a:rPr lang="en-US" sz="1350" dirty="0"/>
              <a:t>ACTGACTG</a:t>
            </a:r>
          </a:p>
        </p:txBody>
      </p:sp>
      <p:sp>
        <p:nvSpPr>
          <p:cNvPr id="4" name="TextBox 3"/>
          <p:cNvSpPr txBox="1"/>
          <p:nvPr/>
        </p:nvSpPr>
        <p:spPr>
          <a:xfrm>
            <a:off x="774288" y="3143695"/>
            <a:ext cx="1098758" cy="300082"/>
          </a:xfrm>
          <a:prstGeom prst="rect">
            <a:avLst/>
          </a:prstGeom>
          <a:noFill/>
        </p:spPr>
        <p:txBody>
          <a:bodyPr wrap="square" rtlCol="0">
            <a:spAutoFit/>
          </a:bodyPr>
          <a:lstStyle/>
          <a:p>
            <a:r>
              <a:rPr lang="en-US" sz="1350" dirty="0"/>
              <a:t>GTCAGCTA</a:t>
            </a:r>
          </a:p>
        </p:txBody>
      </p:sp>
      <p:sp>
        <p:nvSpPr>
          <p:cNvPr id="5" name="TextBox 4"/>
          <p:cNvSpPr txBox="1"/>
          <p:nvPr/>
        </p:nvSpPr>
        <p:spPr>
          <a:xfrm>
            <a:off x="774288" y="3588589"/>
            <a:ext cx="1098758" cy="300082"/>
          </a:xfrm>
          <a:prstGeom prst="rect">
            <a:avLst/>
          </a:prstGeom>
          <a:noFill/>
        </p:spPr>
        <p:txBody>
          <a:bodyPr wrap="square" rtlCol="0">
            <a:spAutoFit/>
          </a:bodyPr>
          <a:lstStyle/>
          <a:p>
            <a:r>
              <a:rPr lang="en-US" sz="1350" dirty="0"/>
              <a:t>TCAGTCAG</a:t>
            </a:r>
          </a:p>
        </p:txBody>
      </p:sp>
      <p:sp>
        <p:nvSpPr>
          <p:cNvPr id="6" name="TextBox 5"/>
          <p:cNvSpPr txBox="1"/>
          <p:nvPr/>
        </p:nvSpPr>
        <p:spPr>
          <a:xfrm>
            <a:off x="774288" y="4033485"/>
            <a:ext cx="1098758" cy="300082"/>
          </a:xfrm>
          <a:prstGeom prst="rect">
            <a:avLst/>
          </a:prstGeom>
          <a:noFill/>
        </p:spPr>
        <p:txBody>
          <a:bodyPr wrap="square" rtlCol="0">
            <a:spAutoFit/>
          </a:bodyPr>
          <a:lstStyle/>
          <a:p>
            <a:r>
              <a:rPr lang="en-US" sz="1350" dirty="0"/>
              <a:t>CGTACGTA</a:t>
            </a:r>
          </a:p>
        </p:txBody>
      </p:sp>
      <p:sp>
        <p:nvSpPr>
          <p:cNvPr id="7" name="TextBox 6"/>
          <p:cNvSpPr txBox="1"/>
          <p:nvPr/>
        </p:nvSpPr>
        <p:spPr>
          <a:xfrm>
            <a:off x="2252817" y="3088065"/>
            <a:ext cx="936522" cy="300082"/>
          </a:xfrm>
          <a:prstGeom prst="rect">
            <a:avLst/>
          </a:prstGeom>
          <a:noFill/>
        </p:spPr>
        <p:txBody>
          <a:bodyPr wrap="square" rtlCol="0">
            <a:spAutoFit/>
          </a:bodyPr>
          <a:lstStyle/>
          <a:p>
            <a:r>
              <a:rPr lang="en-US" sz="1350" dirty="0">
                <a:solidFill>
                  <a:srgbClr val="0070C0"/>
                </a:solidFill>
              </a:rPr>
              <a:t>ACTTACTG</a:t>
            </a:r>
          </a:p>
        </p:txBody>
      </p:sp>
      <p:cxnSp>
        <p:nvCxnSpPr>
          <p:cNvPr id="9" name="Straight Connector 8"/>
          <p:cNvCxnSpPr>
            <a:stCxn id="7" idx="1"/>
            <a:endCxn id="6" idx="3"/>
          </p:cNvCxnSpPr>
          <p:nvPr/>
        </p:nvCxnSpPr>
        <p:spPr>
          <a:xfrm flipH="1">
            <a:off x="1873046" y="3238106"/>
            <a:ext cx="379771" cy="9454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7" idx="1"/>
            <a:endCxn id="5" idx="3"/>
          </p:cNvCxnSpPr>
          <p:nvPr/>
        </p:nvCxnSpPr>
        <p:spPr>
          <a:xfrm flipH="1">
            <a:off x="1873046" y="3238106"/>
            <a:ext cx="379771" cy="5005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4" idx="3"/>
            <a:endCxn id="7" idx="1"/>
          </p:cNvCxnSpPr>
          <p:nvPr/>
        </p:nvCxnSpPr>
        <p:spPr>
          <a:xfrm flipV="1">
            <a:off x="1873046" y="3238106"/>
            <a:ext cx="379771" cy="556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7" idx="1"/>
            <a:endCxn id="3" idx="3"/>
          </p:cNvCxnSpPr>
          <p:nvPr/>
        </p:nvCxnSpPr>
        <p:spPr>
          <a:xfrm flipH="1" flipV="1">
            <a:off x="1873046" y="2850774"/>
            <a:ext cx="379771" cy="387332"/>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887793" y="2730997"/>
            <a:ext cx="302342" cy="230832"/>
          </a:xfrm>
          <a:prstGeom prst="rect">
            <a:avLst/>
          </a:prstGeom>
          <a:noFill/>
        </p:spPr>
        <p:txBody>
          <a:bodyPr wrap="square" rtlCol="0">
            <a:spAutoFit/>
          </a:bodyPr>
          <a:lstStyle/>
          <a:p>
            <a:r>
              <a:rPr lang="en-US" sz="900" dirty="0">
                <a:solidFill>
                  <a:schemeClr val="accent1"/>
                </a:solidFill>
              </a:rPr>
              <a:t>1</a:t>
            </a:r>
          </a:p>
        </p:txBody>
      </p:sp>
      <p:sp>
        <p:nvSpPr>
          <p:cNvPr id="23" name="TextBox 22"/>
          <p:cNvSpPr txBox="1"/>
          <p:nvPr/>
        </p:nvSpPr>
        <p:spPr>
          <a:xfrm>
            <a:off x="1873046" y="3074444"/>
            <a:ext cx="302342" cy="230832"/>
          </a:xfrm>
          <a:prstGeom prst="rect">
            <a:avLst/>
          </a:prstGeom>
          <a:noFill/>
        </p:spPr>
        <p:txBody>
          <a:bodyPr wrap="square" rtlCol="0">
            <a:spAutoFit/>
          </a:bodyPr>
          <a:lstStyle/>
          <a:p>
            <a:r>
              <a:rPr lang="en-US" sz="900" dirty="0">
                <a:solidFill>
                  <a:srgbClr val="FF0000"/>
                </a:solidFill>
              </a:rPr>
              <a:t>6</a:t>
            </a:r>
          </a:p>
        </p:txBody>
      </p:sp>
      <p:sp>
        <p:nvSpPr>
          <p:cNvPr id="24" name="TextBox 23"/>
          <p:cNvSpPr txBox="1"/>
          <p:nvPr/>
        </p:nvSpPr>
        <p:spPr>
          <a:xfrm>
            <a:off x="1873045" y="3673887"/>
            <a:ext cx="302342" cy="230832"/>
          </a:xfrm>
          <a:prstGeom prst="rect">
            <a:avLst/>
          </a:prstGeom>
          <a:noFill/>
        </p:spPr>
        <p:txBody>
          <a:bodyPr wrap="square" rtlCol="0">
            <a:spAutoFit/>
          </a:bodyPr>
          <a:lstStyle/>
          <a:p>
            <a:r>
              <a:rPr lang="en-US" sz="900" dirty="0">
                <a:solidFill>
                  <a:srgbClr val="FF0000"/>
                </a:solidFill>
              </a:rPr>
              <a:t>6</a:t>
            </a:r>
          </a:p>
        </p:txBody>
      </p:sp>
      <p:sp>
        <p:nvSpPr>
          <p:cNvPr id="25" name="TextBox 24"/>
          <p:cNvSpPr txBox="1"/>
          <p:nvPr/>
        </p:nvSpPr>
        <p:spPr>
          <a:xfrm>
            <a:off x="1873045" y="3323276"/>
            <a:ext cx="302342" cy="230832"/>
          </a:xfrm>
          <a:prstGeom prst="rect">
            <a:avLst/>
          </a:prstGeom>
          <a:noFill/>
        </p:spPr>
        <p:txBody>
          <a:bodyPr wrap="square" rtlCol="0">
            <a:spAutoFit/>
          </a:bodyPr>
          <a:lstStyle/>
          <a:p>
            <a:r>
              <a:rPr lang="en-US" sz="900" dirty="0">
                <a:solidFill>
                  <a:srgbClr val="FF0000"/>
                </a:solidFill>
              </a:rPr>
              <a:t>5</a:t>
            </a:r>
          </a:p>
        </p:txBody>
      </p:sp>
      <p:sp>
        <p:nvSpPr>
          <p:cNvPr id="26" name="TextBox 25"/>
          <p:cNvSpPr txBox="1"/>
          <p:nvPr/>
        </p:nvSpPr>
        <p:spPr>
          <a:xfrm>
            <a:off x="774289" y="4330496"/>
            <a:ext cx="2529349" cy="923330"/>
          </a:xfrm>
          <a:prstGeom prst="rect">
            <a:avLst/>
          </a:prstGeom>
          <a:noFill/>
        </p:spPr>
        <p:txBody>
          <a:bodyPr wrap="square" rtlCol="0">
            <a:spAutoFit/>
          </a:bodyPr>
          <a:lstStyle/>
          <a:p>
            <a:r>
              <a:rPr lang="en-US" sz="1350" dirty="0"/>
              <a:t>Compares each barcode to all possible barcodes and returns the best match &lt; desired </a:t>
            </a:r>
            <a:r>
              <a:rPr lang="en-US" sz="1350" dirty="0">
                <a:solidFill>
                  <a:srgbClr val="FF0000"/>
                </a:solidFill>
              </a:rPr>
              <a:t>edit distance</a:t>
            </a:r>
          </a:p>
        </p:txBody>
      </p:sp>
      <p:sp>
        <p:nvSpPr>
          <p:cNvPr id="27" name="TextBox 26"/>
          <p:cNvSpPr txBox="1"/>
          <p:nvPr/>
        </p:nvSpPr>
        <p:spPr>
          <a:xfrm>
            <a:off x="774288" y="2271886"/>
            <a:ext cx="2529349" cy="338554"/>
          </a:xfrm>
          <a:prstGeom prst="rect">
            <a:avLst/>
          </a:prstGeom>
          <a:noFill/>
        </p:spPr>
        <p:txBody>
          <a:bodyPr wrap="square" rtlCol="0">
            <a:spAutoFit/>
          </a:bodyPr>
          <a:lstStyle/>
          <a:p>
            <a:r>
              <a:rPr lang="en-US" sz="1600" b="1" dirty="0"/>
              <a:t>Barcode Comparison</a:t>
            </a:r>
          </a:p>
        </p:txBody>
      </p:sp>
      <p:sp>
        <p:nvSpPr>
          <p:cNvPr id="28" name="TextBox 27"/>
          <p:cNvSpPr txBox="1"/>
          <p:nvPr/>
        </p:nvSpPr>
        <p:spPr>
          <a:xfrm>
            <a:off x="3697696" y="2266367"/>
            <a:ext cx="1920067" cy="338554"/>
          </a:xfrm>
          <a:prstGeom prst="rect">
            <a:avLst/>
          </a:prstGeom>
          <a:noFill/>
        </p:spPr>
        <p:txBody>
          <a:bodyPr wrap="square" rtlCol="0">
            <a:spAutoFit/>
          </a:bodyPr>
          <a:lstStyle/>
          <a:p>
            <a:r>
              <a:rPr lang="en-US" sz="1600" b="1" dirty="0"/>
              <a:t>Primer Comparison</a:t>
            </a:r>
          </a:p>
        </p:txBody>
      </p:sp>
      <p:sp>
        <p:nvSpPr>
          <p:cNvPr id="29" name="Rectangle 28"/>
          <p:cNvSpPr/>
          <p:nvPr/>
        </p:nvSpPr>
        <p:spPr>
          <a:xfrm>
            <a:off x="3697697" y="2727628"/>
            <a:ext cx="2536721" cy="300082"/>
          </a:xfrm>
          <a:prstGeom prst="rect">
            <a:avLst/>
          </a:prstGeom>
        </p:spPr>
        <p:txBody>
          <a:bodyPr wrap="square">
            <a:spAutoFit/>
          </a:bodyPr>
          <a:lstStyle/>
          <a:p>
            <a:r>
              <a:rPr lang="en-US" sz="1350" dirty="0"/>
              <a:t>GGCTTGGTCATTTAGAGGAA</a:t>
            </a:r>
            <a:r>
              <a:rPr lang="en-US" sz="1350" dirty="0">
                <a:solidFill>
                  <a:schemeClr val="accent6">
                    <a:lumMod val="75000"/>
                  </a:schemeClr>
                </a:solidFill>
              </a:rPr>
              <a:t>GTAA</a:t>
            </a:r>
          </a:p>
        </p:txBody>
      </p:sp>
      <p:sp>
        <p:nvSpPr>
          <p:cNvPr id="30" name="TextBox 29"/>
          <p:cNvSpPr txBox="1"/>
          <p:nvPr/>
        </p:nvSpPr>
        <p:spPr>
          <a:xfrm>
            <a:off x="3683408" y="3865521"/>
            <a:ext cx="2639502" cy="300082"/>
          </a:xfrm>
          <a:prstGeom prst="rect">
            <a:avLst/>
          </a:prstGeom>
          <a:noFill/>
        </p:spPr>
        <p:txBody>
          <a:bodyPr wrap="square" rtlCol="0">
            <a:spAutoFit/>
          </a:bodyPr>
          <a:lstStyle/>
          <a:p>
            <a:r>
              <a:rPr lang="en-US" sz="1350" dirty="0"/>
              <a:t>CGGCTTGGTCATTTAGAGGAA</a:t>
            </a:r>
            <a:r>
              <a:rPr lang="en-US" sz="1350" dirty="0">
                <a:solidFill>
                  <a:schemeClr val="accent6">
                    <a:lumMod val="75000"/>
                  </a:schemeClr>
                </a:solidFill>
              </a:rPr>
              <a:t>GTAA</a:t>
            </a:r>
          </a:p>
        </p:txBody>
      </p:sp>
      <p:sp>
        <p:nvSpPr>
          <p:cNvPr id="31" name="Rectangle 30"/>
          <p:cNvSpPr/>
          <p:nvPr/>
        </p:nvSpPr>
        <p:spPr>
          <a:xfrm>
            <a:off x="3697697" y="4432088"/>
            <a:ext cx="2733981" cy="300082"/>
          </a:xfrm>
          <a:prstGeom prst="rect">
            <a:avLst/>
          </a:prstGeom>
        </p:spPr>
        <p:txBody>
          <a:bodyPr wrap="square">
            <a:spAutoFit/>
          </a:bodyPr>
          <a:lstStyle/>
          <a:p>
            <a:r>
              <a:rPr lang="en-US" sz="1350" dirty="0"/>
              <a:t>ACGGCTTGGTCATTTAGAGGAA</a:t>
            </a:r>
            <a:r>
              <a:rPr lang="en-US" sz="1350" dirty="0">
                <a:solidFill>
                  <a:schemeClr val="accent6">
                    <a:lumMod val="75000"/>
                  </a:schemeClr>
                </a:solidFill>
              </a:rPr>
              <a:t>GTAA</a:t>
            </a:r>
          </a:p>
        </p:txBody>
      </p:sp>
      <p:sp>
        <p:nvSpPr>
          <p:cNvPr id="32" name="Rectangle 31"/>
          <p:cNvSpPr/>
          <p:nvPr/>
        </p:nvSpPr>
        <p:spPr>
          <a:xfrm>
            <a:off x="3697696" y="3311023"/>
            <a:ext cx="2891145" cy="300082"/>
          </a:xfrm>
          <a:prstGeom prst="rect">
            <a:avLst/>
          </a:prstGeom>
        </p:spPr>
        <p:txBody>
          <a:bodyPr wrap="square">
            <a:spAutoFit/>
          </a:bodyPr>
          <a:lstStyle/>
          <a:p>
            <a:r>
              <a:rPr lang="en-US" sz="1350" dirty="0"/>
              <a:t>TACGGCTTGGTCATTTAGAGGAA</a:t>
            </a:r>
            <a:r>
              <a:rPr lang="en-US" sz="1350" dirty="0">
                <a:solidFill>
                  <a:schemeClr val="accent6">
                    <a:lumMod val="75000"/>
                  </a:schemeClr>
                </a:solidFill>
              </a:rPr>
              <a:t>GTAA</a:t>
            </a:r>
          </a:p>
        </p:txBody>
      </p:sp>
      <p:sp>
        <p:nvSpPr>
          <p:cNvPr id="33" name="Rectangle 32"/>
          <p:cNvSpPr/>
          <p:nvPr/>
        </p:nvSpPr>
        <p:spPr>
          <a:xfrm>
            <a:off x="3697697" y="5015483"/>
            <a:ext cx="3769622" cy="300082"/>
          </a:xfrm>
          <a:prstGeom prst="rect">
            <a:avLst/>
          </a:prstGeom>
        </p:spPr>
        <p:txBody>
          <a:bodyPr wrap="none">
            <a:spAutoFit/>
          </a:bodyPr>
          <a:lstStyle/>
          <a:p>
            <a:r>
              <a:rPr lang="en-US" sz="1350" dirty="0" smtClean="0"/>
              <a:t>TACGG</a:t>
            </a:r>
            <a:r>
              <a:rPr lang="en-US" sz="1350" dirty="0" smtClean="0">
                <a:solidFill>
                  <a:srgbClr val="FF0000"/>
                </a:solidFill>
              </a:rPr>
              <a:t>A</a:t>
            </a:r>
            <a:r>
              <a:rPr lang="en-US" sz="1350" dirty="0" smtClean="0"/>
              <a:t>CTTG</a:t>
            </a:r>
            <a:r>
              <a:rPr lang="en-US" sz="1350" dirty="0" smtClean="0">
                <a:solidFill>
                  <a:srgbClr val="FF0000"/>
                </a:solidFill>
              </a:rPr>
              <a:t>_</a:t>
            </a:r>
            <a:r>
              <a:rPr lang="en-US" sz="1350" dirty="0" smtClean="0"/>
              <a:t>TCATTTA</a:t>
            </a:r>
            <a:r>
              <a:rPr lang="en-US" sz="1350" dirty="0" smtClean="0">
                <a:solidFill>
                  <a:srgbClr val="FF0000"/>
                </a:solidFill>
              </a:rPr>
              <a:t>C</a:t>
            </a:r>
            <a:r>
              <a:rPr lang="en-US" sz="1350" dirty="0" smtClean="0"/>
              <a:t>AGGAA</a:t>
            </a:r>
            <a:r>
              <a:rPr lang="en-US" sz="1350" dirty="0" smtClean="0">
                <a:solidFill>
                  <a:schemeClr val="accent5"/>
                </a:solidFill>
              </a:rPr>
              <a:t>GTAA</a:t>
            </a:r>
            <a:r>
              <a:rPr lang="en-US" sz="1350" dirty="0" smtClean="0">
                <a:solidFill>
                  <a:srgbClr val="0070C0"/>
                </a:solidFill>
              </a:rPr>
              <a:t>AAGTCGTAA</a:t>
            </a:r>
            <a:endParaRPr lang="en-US" sz="1350" dirty="0">
              <a:solidFill>
                <a:srgbClr val="0070C0"/>
              </a:solidFill>
            </a:endParaRPr>
          </a:p>
        </p:txBody>
      </p:sp>
      <p:sp>
        <p:nvSpPr>
          <p:cNvPr id="34" name="TextBox 33"/>
          <p:cNvSpPr txBox="1"/>
          <p:nvPr/>
        </p:nvSpPr>
        <p:spPr>
          <a:xfrm>
            <a:off x="3025137" y="5436255"/>
            <a:ext cx="5737123" cy="715581"/>
          </a:xfrm>
          <a:prstGeom prst="rect">
            <a:avLst/>
          </a:prstGeom>
          <a:noFill/>
        </p:spPr>
        <p:txBody>
          <a:bodyPr wrap="square" rtlCol="0">
            <a:spAutoFit/>
          </a:bodyPr>
          <a:lstStyle/>
          <a:p>
            <a:r>
              <a:rPr lang="en-US" sz="1350" dirty="0"/>
              <a:t>Compares the beginning (primer region) of each read to all possible primers and returns the best match &lt; </a:t>
            </a:r>
            <a:r>
              <a:rPr lang="en-US" sz="1350" dirty="0" smtClean="0"/>
              <a:t>specified </a:t>
            </a:r>
            <a:r>
              <a:rPr lang="en-US" sz="1350" dirty="0" err="1" smtClean="0"/>
              <a:t>maximimum</a:t>
            </a:r>
            <a:r>
              <a:rPr lang="en-US" sz="1350" dirty="0" smtClean="0"/>
              <a:t> </a:t>
            </a:r>
            <a:r>
              <a:rPr lang="en-US" sz="1350" dirty="0" err="1" smtClean="0">
                <a:solidFill>
                  <a:srgbClr val="FF0000"/>
                </a:solidFill>
              </a:rPr>
              <a:t>Levenshtein</a:t>
            </a:r>
            <a:r>
              <a:rPr lang="en-US" sz="1350" dirty="0" smtClean="0">
                <a:solidFill>
                  <a:srgbClr val="FF0000"/>
                </a:solidFill>
              </a:rPr>
              <a:t> </a:t>
            </a:r>
            <a:r>
              <a:rPr lang="en-US" sz="1350" dirty="0" err="1">
                <a:solidFill>
                  <a:srgbClr val="FF0000"/>
                </a:solidFill>
              </a:rPr>
              <a:t>disteance</a:t>
            </a:r>
            <a:r>
              <a:rPr lang="en-US" sz="1350" dirty="0">
                <a:solidFill>
                  <a:srgbClr val="FF0000"/>
                </a:solidFill>
              </a:rPr>
              <a:t> + final 4 exact match</a:t>
            </a:r>
          </a:p>
        </p:txBody>
      </p:sp>
      <p:sp>
        <p:nvSpPr>
          <p:cNvPr id="8" name="TextBox 7"/>
          <p:cNvSpPr txBox="1"/>
          <p:nvPr/>
        </p:nvSpPr>
        <p:spPr>
          <a:xfrm>
            <a:off x="7679299" y="2683900"/>
            <a:ext cx="1312147" cy="307777"/>
          </a:xfrm>
          <a:prstGeom prst="rect">
            <a:avLst/>
          </a:prstGeom>
          <a:noFill/>
        </p:spPr>
        <p:txBody>
          <a:bodyPr wrap="square" rtlCol="0">
            <a:spAutoFit/>
          </a:bodyPr>
          <a:lstStyle/>
          <a:p>
            <a:r>
              <a:rPr lang="en-US" sz="1400" dirty="0" smtClean="0"/>
              <a:t>Primer 1</a:t>
            </a:r>
            <a:endParaRPr lang="en-US" sz="1400" dirty="0"/>
          </a:p>
        </p:txBody>
      </p:sp>
      <p:sp>
        <p:nvSpPr>
          <p:cNvPr id="35" name="TextBox 34"/>
          <p:cNvSpPr txBox="1"/>
          <p:nvPr/>
        </p:nvSpPr>
        <p:spPr>
          <a:xfrm>
            <a:off x="7679299" y="3237193"/>
            <a:ext cx="1312147" cy="307777"/>
          </a:xfrm>
          <a:prstGeom prst="rect">
            <a:avLst/>
          </a:prstGeom>
          <a:noFill/>
        </p:spPr>
        <p:txBody>
          <a:bodyPr wrap="square" rtlCol="0">
            <a:spAutoFit/>
          </a:bodyPr>
          <a:lstStyle/>
          <a:p>
            <a:r>
              <a:rPr lang="en-US" sz="1400" dirty="0" smtClean="0"/>
              <a:t>Primer 2</a:t>
            </a:r>
            <a:endParaRPr lang="en-US" sz="1400" dirty="0"/>
          </a:p>
        </p:txBody>
      </p:sp>
      <p:sp>
        <p:nvSpPr>
          <p:cNvPr id="36" name="TextBox 35"/>
          <p:cNvSpPr txBox="1"/>
          <p:nvPr/>
        </p:nvSpPr>
        <p:spPr>
          <a:xfrm>
            <a:off x="7679299" y="3852535"/>
            <a:ext cx="1312147" cy="307777"/>
          </a:xfrm>
          <a:prstGeom prst="rect">
            <a:avLst/>
          </a:prstGeom>
          <a:noFill/>
        </p:spPr>
        <p:txBody>
          <a:bodyPr wrap="square" rtlCol="0">
            <a:spAutoFit/>
          </a:bodyPr>
          <a:lstStyle/>
          <a:p>
            <a:r>
              <a:rPr lang="en-US" sz="1400" dirty="0" smtClean="0"/>
              <a:t>Primer 3</a:t>
            </a:r>
            <a:endParaRPr lang="en-US" sz="1400" dirty="0"/>
          </a:p>
        </p:txBody>
      </p:sp>
      <p:sp>
        <p:nvSpPr>
          <p:cNvPr id="37" name="TextBox 36"/>
          <p:cNvSpPr txBox="1"/>
          <p:nvPr/>
        </p:nvSpPr>
        <p:spPr>
          <a:xfrm>
            <a:off x="7679298" y="4412386"/>
            <a:ext cx="1312147" cy="307777"/>
          </a:xfrm>
          <a:prstGeom prst="rect">
            <a:avLst/>
          </a:prstGeom>
          <a:noFill/>
        </p:spPr>
        <p:txBody>
          <a:bodyPr wrap="square" rtlCol="0">
            <a:spAutoFit/>
          </a:bodyPr>
          <a:lstStyle/>
          <a:p>
            <a:r>
              <a:rPr lang="en-US" sz="1400" dirty="0" smtClean="0"/>
              <a:t>Primer 4</a:t>
            </a:r>
            <a:endParaRPr lang="en-US" sz="1400" dirty="0"/>
          </a:p>
        </p:txBody>
      </p:sp>
      <p:sp>
        <p:nvSpPr>
          <p:cNvPr id="38" name="TextBox 37"/>
          <p:cNvSpPr txBox="1"/>
          <p:nvPr/>
        </p:nvSpPr>
        <p:spPr>
          <a:xfrm>
            <a:off x="7679298" y="5007509"/>
            <a:ext cx="1312147" cy="307777"/>
          </a:xfrm>
          <a:prstGeom prst="rect">
            <a:avLst/>
          </a:prstGeom>
          <a:noFill/>
        </p:spPr>
        <p:txBody>
          <a:bodyPr wrap="square" rtlCol="0">
            <a:spAutoFit/>
          </a:bodyPr>
          <a:lstStyle/>
          <a:p>
            <a:r>
              <a:rPr lang="en-US" sz="1400" dirty="0" smtClean="0"/>
              <a:t>Read</a:t>
            </a:r>
            <a:endParaRPr lang="en-US" sz="1400" dirty="0"/>
          </a:p>
        </p:txBody>
      </p:sp>
    </p:spTree>
    <p:extLst>
      <p:ext uri="{BB962C8B-B14F-4D97-AF65-F5344CB8AC3E}">
        <p14:creationId xmlns:p14="http://schemas.microsoft.com/office/powerpoint/2010/main" val="211387162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4" name="Shape 474"/>
          <p:cNvSpPr txBox="1">
            <a:spLocks noGrp="1"/>
          </p:cNvSpPr>
          <p:nvPr>
            <p:ph idx="1"/>
          </p:nvPr>
        </p:nvSpPr>
        <p:spPr>
          <a:prstGeom prst="rect">
            <a:avLst/>
          </a:prstGeom>
        </p:spPr>
        <p:txBody>
          <a:bodyPr vert="horz" lIns="91425" tIns="91425" rIns="91425" bIns="91425" rtlCol="0" anchor="t" anchorCtr="0">
            <a:noAutofit/>
          </a:bodyPr>
          <a:lstStyle/>
          <a:p>
            <a:pPr>
              <a:buNone/>
            </a:pPr>
            <a:r>
              <a:rPr lang="en-US" b="1" dirty="0" smtClean="0">
                <a:solidFill>
                  <a:schemeClr val="tx1"/>
                </a:solidFill>
              </a:rPr>
              <a:t>The Minimal preprocess command</a:t>
            </a:r>
          </a:p>
          <a:p>
            <a:pPr>
              <a:buNone/>
            </a:pPr>
            <a:r>
              <a:rPr lang="en" dirty="0"/>
              <a:t>Takes:</a:t>
            </a:r>
          </a:p>
          <a:p>
            <a:pPr marL="457200"/>
            <a:r>
              <a:rPr lang="en" dirty="0"/>
              <a:t>4 </a:t>
            </a:r>
            <a:r>
              <a:rPr lang="en" dirty="0" err="1"/>
              <a:t>fastq</a:t>
            </a:r>
            <a:r>
              <a:rPr lang="en" dirty="0"/>
              <a:t> files (Read 1, Index 1, Index 2, Read </a:t>
            </a:r>
            <a:r>
              <a:rPr lang="en" dirty="0" smtClean="0"/>
              <a:t>2)</a:t>
            </a:r>
            <a:endParaRPr lang="en" dirty="0"/>
          </a:p>
          <a:p>
            <a:pPr marL="457200"/>
            <a:r>
              <a:rPr lang="en-US" dirty="0"/>
              <a:t>T</a:t>
            </a:r>
            <a:r>
              <a:rPr lang="en-US" dirty="0" smtClean="0"/>
              <a:t>able</a:t>
            </a:r>
            <a:r>
              <a:rPr lang="en" dirty="0" smtClean="0"/>
              <a:t> </a:t>
            </a:r>
            <a:r>
              <a:rPr lang="en" dirty="0"/>
              <a:t>of barcodes (indices) used in the run</a:t>
            </a:r>
          </a:p>
          <a:p>
            <a:pPr marL="457200"/>
            <a:r>
              <a:rPr lang="en" dirty="0" smtClean="0"/>
              <a:t>T</a:t>
            </a:r>
            <a:r>
              <a:rPr lang="en-US" dirty="0" smtClean="0"/>
              <a:t>able of</a:t>
            </a:r>
            <a:r>
              <a:rPr lang="en" dirty="0" smtClean="0"/>
              <a:t>sequences </a:t>
            </a:r>
            <a:r>
              <a:rPr lang="en" dirty="0"/>
              <a:t>and names of template-specific primers</a:t>
            </a:r>
          </a:p>
          <a:p>
            <a:pPr marL="457200"/>
            <a:r>
              <a:rPr lang="en-US" dirty="0" smtClean="0"/>
              <a:t>Table</a:t>
            </a:r>
            <a:r>
              <a:rPr lang="en" dirty="0" smtClean="0"/>
              <a:t> </a:t>
            </a:r>
            <a:r>
              <a:rPr lang="en" dirty="0"/>
              <a:t>of sample names and the assigned barcodes and primers for each</a:t>
            </a:r>
          </a:p>
          <a:p>
            <a:pPr>
              <a:buNone/>
            </a:pPr>
            <a:endParaRPr lang="en-US" dirty="0"/>
          </a:p>
          <a:p>
            <a:pPr>
              <a:buNone/>
            </a:pPr>
            <a:r>
              <a:rPr lang="en" dirty="0" err="1" smtClean="0"/>
              <a:t>dbcAmplicons</a:t>
            </a:r>
            <a:r>
              <a:rPr lang="en" dirty="0" smtClean="0"/>
              <a:t> </a:t>
            </a:r>
            <a:r>
              <a:rPr lang="en" dirty="0"/>
              <a:t>preprocess </a:t>
            </a:r>
            <a:r>
              <a:rPr lang="en-US" dirty="0" smtClean="0"/>
              <a:t>\ </a:t>
            </a:r>
          </a:p>
          <a:p>
            <a:pPr>
              <a:buNone/>
            </a:pPr>
            <a:r>
              <a:rPr lang="en-US" dirty="0"/>
              <a:t>	</a:t>
            </a:r>
            <a:r>
              <a:rPr lang="en" dirty="0" smtClean="0"/>
              <a:t>-</a:t>
            </a:r>
            <a:r>
              <a:rPr lang="en" dirty="0"/>
              <a:t>B </a:t>
            </a:r>
            <a:r>
              <a:rPr lang="en" dirty="0" err="1" smtClean="0"/>
              <a:t>barcodeLookupTable.txt</a:t>
            </a:r>
            <a:r>
              <a:rPr lang="en-US" dirty="0" smtClean="0"/>
              <a:t> \</a:t>
            </a:r>
            <a:r>
              <a:rPr lang="en" dirty="0" smtClean="0"/>
              <a:t> </a:t>
            </a:r>
            <a:endParaRPr lang="en" dirty="0"/>
          </a:p>
          <a:p>
            <a:pPr>
              <a:buNone/>
            </a:pPr>
            <a:r>
              <a:rPr lang="en-US" dirty="0" smtClean="0"/>
              <a:t>	</a:t>
            </a:r>
            <a:r>
              <a:rPr lang="en" dirty="0" smtClean="0"/>
              <a:t>-</a:t>
            </a:r>
            <a:r>
              <a:rPr lang="en" dirty="0"/>
              <a:t>P </a:t>
            </a:r>
            <a:r>
              <a:rPr lang="en" dirty="0" err="1"/>
              <a:t>primerLookupTable.txt</a:t>
            </a:r>
            <a:r>
              <a:rPr lang="en" dirty="0"/>
              <a:t> </a:t>
            </a:r>
            <a:r>
              <a:rPr lang="en-US" dirty="0"/>
              <a:t>\</a:t>
            </a:r>
            <a:endParaRPr lang="en" dirty="0"/>
          </a:p>
          <a:p>
            <a:pPr>
              <a:buNone/>
            </a:pPr>
            <a:r>
              <a:rPr lang="en-US" dirty="0" smtClean="0"/>
              <a:t>	</a:t>
            </a:r>
            <a:r>
              <a:rPr lang="en" dirty="0" smtClean="0"/>
              <a:t>-</a:t>
            </a:r>
            <a:r>
              <a:rPr lang="en" dirty="0"/>
              <a:t>S </a:t>
            </a:r>
            <a:r>
              <a:rPr lang="en" dirty="0" err="1"/>
              <a:t>sampleLookupTable.txt</a:t>
            </a:r>
            <a:r>
              <a:rPr lang="en" dirty="0"/>
              <a:t> </a:t>
            </a:r>
            <a:r>
              <a:rPr lang="en-US" dirty="0" smtClean="0"/>
              <a:t>\</a:t>
            </a:r>
            <a:endParaRPr lang="en" dirty="0"/>
          </a:p>
          <a:p>
            <a:pPr>
              <a:buNone/>
            </a:pPr>
            <a:r>
              <a:rPr lang="en-US" dirty="0" smtClean="0"/>
              <a:t>	</a:t>
            </a:r>
            <a:r>
              <a:rPr lang="en" dirty="0" smtClean="0"/>
              <a:t>-</a:t>
            </a:r>
            <a:r>
              <a:rPr lang="en" dirty="0"/>
              <a:t>1 </a:t>
            </a:r>
            <a:r>
              <a:rPr lang="en-US" dirty="0" smtClean="0"/>
              <a:t>data</a:t>
            </a:r>
            <a:r>
              <a:rPr lang="en" dirty="0" smtClean="0"/>
              <a:t>_R1_001.fastq.gz</a:t>
            </a:r>
            <a:endParaRPr lang="en" dirty="0"/>
          </a:p>
        </p:txBody>
      </p:sp>
      <p:sp>
        <p:nvSpPr>
          <p:cNvPr id="473" name="Shape 473"/>
          <p:cNvSpPr txBox="1">
            <a:spLocks noGrp="1"/>
          </p:cNvSpPr>
          <p:nvPr>
            <p:ph type="title"/>
          </p:nvPr>
        </p:nvSpPr>
        <p:spPr>
          <a:prstGeom prst="rect">
            <a:avLst/>
          </a:prstGeom>
        </p:spPr>
        <p:txBody>
          <a:bodyPr vert="horz" lIns="91425" tIns="91425" rIns="91425" bIns="91425" rtlCol="0" anchor="ctr" anchorCtr="0">
            <a:noAutofit/>
          </a:bodyPr>
          <a:lstStyle/>
          <a:p>
            <a:r>
              <a:rPr lang="en" dirty="0" smtClean="0">
                <a:solidFill>
                  <a:schemeClr val="bg1"/>
                </a:solidFill>
              </a:rPr>
              <a:t>preprocess </a:t>
            </a:r>
            <a:r>
              <a:rPr lang="en" dirty="0">
                <a:solidFill>
                  <a:schemeClr val="bg1"/>
                </a:solidFill>
              </a:rPr>
              <a:t>command</a:t>
            </a:r>
          </a:p>
        </p:txBody>
      </p:sp>
    </p:spTree>
    <p:extLst>
      <p:ext uri="{BB962C8B-B14F-4D97-AF65-F5344CB8AC3E}">
        <p14:creationId xmlns:p14="http://schemas.microsoft.com/office/powerpoint/2010/main" val="1963908890"/>
      </p:ext>
    </p:extLst>
  </p:cSld>
  <p:clrMapOvr>
    <a:masterClrMapping/>
  </p:clrMapOvr>
  <p:transition spd="slow">
    <p:cut/>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Shape 479"/>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Standard </a:t>
            </a:r>
            <a:r>
              <a:rPr lang="en" dirty="0" smtClean="0">
                <a:solidFill>
                  <a:schemeClr val="bg1"/>
                </a:solidFill>
              </a:rPr>
              <a:t>Out</a:t>
            </a:r>
            <a:r>
              <a:rPr lang="en-US" dirty="0" smtClean="0">
                <a:solidFill>
                  <a:schemeClr val="bg1"/>
                </a:solidFill>
              </a:rPr>
              <a:t>put</a:t>
            </a:r>
            <a:endParaRPr lang="en" dirty="0">
              <a:solidFill>
                <a:schemeClr val="bg1"/>
              </a:solidFill>
            </a:endParaRPr>
          </a:p>
        </p:txBody>
      </p:sp>
      <p:pic>
        <p:nvPicPr>
          <p:cNvPr id="480" name="Shape 480"/>
          <p:cNvPicPr preferRelativeResize="0"/>
          <p:nvPr/>
        </p:nvPicPr>
        <p:blipFill>
          <a:blip r:embed="rId3">
            <a:alphaModFix/>
          </a:blip>
          <a:stretch>
            <a:fillRect/>
          </a:stretch>
        </p:blipFill>
        <p:spPr>
          <a:xfrm>
            <a:off x="247313" y="1833317"/>
            <a:ext cx="8649374" cy="3081582"/>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1085125153"/>
      </p:ext>
    </p:extLst>
  </p:cSld>
  <p:clrMapOvr>
    <a:masterClrMapping/>
  </p:clrMapOvr>
  <p:transition spd="slow">
    <p:cut/>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Grid">
  <a:themeElements>
    <a:clrScheme name="Genesis">
      <a:dk1>
        <a:sysClr val="windowText" lastClr="000000"/>
      </a:dk1>
      <a:lt1>
        <a:sysClr val="window" lastClr="FFFFFF"/>
      </a:lt1>
      <a:dk2>
        <a:srgbClr val="465466"/>
      </a:dk2>
      <a:lt2>
        <a:srgbClr val="BBD7F8"/>
      </a:lt2>
      <a:accent1>
        <a:srgbClr val="80B606"/>
      </a:accent1>
      <a:accent2>
        <a:srgbClr val="E29F1D"/>
      </a:accent2>
      <a:accent3>
        <a:srgbClr val="2397E2"/>
      </a:accent3>
      <a:accent4>
        <a:srgbClr val="35ACA2"/>
      </a:accent4>
      <a:accent5>
        <a:srgbClr val="5430BB"/>
      </a:accent5>
      <a:accent6>
        <a:srgbClr val="8D34E0"/>
      </a:accent6>
      <a:hlink>
        <a:srgbClr val="00B0F0"/>
      </a:hlink>
      <a:folHlink>
        <a:srgbClr val="0070C0"/>
      </a:folHlink>
    </a:clrScheme>
    <a:fontScheme name="Grid">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0000"/>
            <a:shade val="93000"/>
            <a:satMod val="150000"/>
          </a:schemeClr>
        </a:solidFill>
        <a:blipFill rotWithShape="1">
          <a:blip xmlns:r="http://schemas.openxmlformats.org/officeDocument/2006/relationships" r:embed="rId1">
            <a:duotone>
              <a:schemeClr val="phClr">
                <a:tint val="95000"/>
              </a:schemeClr>
              <a:schemeClr val="phClr">
                <a:shade val="93000"/>
                <a:satMod val="11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Grid.thmx</Template>
  <TotalTime>13479</TotalTime>
  <Words>5301</Words>
  <Application>Microsoft Macintosh PowerPoint</Application>
  <PresentationFormat>On-screen Show (4:3)</PresentationFormat>
  <Paragraphs>945</Paragraphs>
  <Slides>131</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131</vt:i4>
      </vt:variant>
    </vt:vector>
  </HeadingPairs>
  <TitlesOfParts>
    <vt:vector size="139" baseType="lpstr">
      <vt:lpstr>Arial</vt:lpstr>
      <vt:lpstr>Calibri</vt:lpstr>
      <vt:lpstr>Franklin Gothic Medium</vt:lpstr>
      <vt:lpstr>ＭＳ Ｐゴシック</vt:lpstr>
      <vt:lpstr>Times New Roman</vt:lpstr>
      <vt:lpstr>Wingdings</vt:lpstr>
      <vt:lpstr>Wingdings 2</vt:lpstr>
      <vt:lpstr>Grid</vt:lpstr>
      <vt:lpstr>Microbial Community Profiling Matt Settles, PhD University of California, Davis settles@ucdavis.edu  bioinformatics.ucdavis.edu </vt:lpstr>
      <vt:lpstr>Disclaimer</vt:lpstr>
      <vt:lpstr>Outline</vt:lpstr>
      <vt:lpstr>Bioinformatics IS a Data Science</vt:lpstr>
      <vt:lpstr>The data deluge</vt:lpstr>
      <vt:lpstr>Reality</vt:lpstr>
      <vt:lpstr>The real cost of sequencing</vt:lpstr>
      <vt:lpstr>Sequencing Costs</vt:lpstr>
      <vt:lpstr>Bioinformatics is Data Science</vt:lpstr>
      <vt:lpstr>Data Science</vt:lpstr>
      <vt:lpstr>Experiment Philosophy</vt:lpstr>
      <vt:lpstr>7 Stages to Data Science</vt:lpstr>
      <vt:lpstr>Stage 1: define the question</vt:lpstr>
      <vt:lpstr>Stages 2-4: Collecting and Cleaning</vt:lpstr>
      <vt:lpstr>Stage 5: Analyzing the data</vt:lpstr>
      <vt:lpstr>Stages 6-7: Communicating your results</vt:lpstr>
      <vt:lpstr>Bioinformatics done well</vt:lpstr>
      <vt:lpstr>Substrate</vt:lpstr>
      <vt:lpstr>Environment</vt:lpstr>
      <vt:lpstr>Prerequisites</vt:lpstr>
      <vt:lpstr>Bioinformatics</vt:lpstr>
      <vt:lpstr>THE Bottom Line</vt:lpstr>
      <vt:lpstr>Introduction to sequencing</vt:lpstr>
      <vt:lpstr>History</vt:lpstr>
      <vt:lpstr>history</vt:lpstr>
      <vt:lpstr>History</vt:lpstr>
      <vt:lpstr>Roche 454</vt:lpstr>
      <vt:lpstr>Illumina (SOLEXA)</vt:lpstr>
      <vt:lpstr>Life Technologies</vt:lpstr>
      <vt:lpstr>Pacific Biosystems</vt:lpstr>
      <vt:lpstr>Oxford nanopore</vt:lpstr>
      <vt:lpstr>Illumina sequencing</vt:lpstr>
      <vt:lpstr>Genomic Reduction</vt:lpstr>
      <vt:lpstr>Illumina HISEQ sequencing</vt:lpstr>
      <vt:lpstr>Illumina MISEQ SEQUENCING</vt:lpstr>
      <vt:lpstr>HomeWork</vt:lpstr>
      <vt:lpstr>Experimental Design: Community profiling</vt:lpstr>
      <vt:lpstr>Experimental design</vt:lpstr>
      <vt:lpstr>General rules for preparing samples</vt:lpstr>
      <vt:lpstr>Sequencing Depth</vt:lpstr>
      <vt:lpstr>Sequencing Coverage</vt:lpstr>
      <vt:lpstr>MG Sequencing Designs</vt:lpstr>
      <vt:lpstr>Proposal Stage</vt:lpstr>
      <vt:lpstr>Rarefaction curves</vt:lpstr>
      <vt:lpstr>Metagenomics assembly</vt:lpstr>
      <vt:lpstr>Take HOmes</vt:lpstr>
      <vt:lpstr>HOMEWORK</vt:lpstr>
      <vt:lpstr>Cost Estimation</vt:lpstr>
      <vt:lpstr>HomeWork</vt:lpstr>
      <vt:lpstr>Workshop dataset</vt:lpstr>
      <vt:lpstr>Slashpile</vt:lpstr>
      <vt:lpstr>HomeWork</vt:lpstr>
      <vt:lpstr> The Command line</vt:lpstr>
      <vt:lpstr>The command line</vt:lpstr>
      <vt:lpstr>The command line</vt:lpstr>
      <vt:lpstr>The command line</vt:lpstr>
      <vt:lpstr>CHEaT SHEETS</vt:lpstr>
      <vt:lpstr>HomeWork</vt:lpstr>
      <vt:lpstr>gIT</vt:lpstr>
      <vt:lpstr>GIT</vt:lpstr>
      <vt:lpstr>HOMeWORK</vt:lpstr>
      <vt:lpstr>dbcAmplicons</vt:lpstr>
      <vt:lpstr>Microbial community analysis</vt:lpstr>
      <vt:lpstr>Amplicons: Common Approach</vt:lpstr>
      <vt:lpstr>dbcAmplicons</vt:lpstr>
      <vt:lpstr>Amplicons: Alternative Approach</vt:lpstr>
      <vt:lpstr>Multiplex Samples</vt:lpstr>
      <vt:lpstr>Multiplex Amplicon Targets</vt:lpstr>
      <vt:lpstr>dbcAmplicons</vt:lpstr>
      <vt:lpstr>Sequencing</vt:lpstr>
      <vt:lpstr>Bioinformatics</vt:lpstr>
      <vt:lpstr>Downstream Analysis</vt:lpstr>
      <vt:lpstr>Supplemental Scripts</vt:lpstr>
      <vt:lpstr>Primer Design</vt:lpstr>
      <vt:lpstr>Template Specific Primer Design</vt:lpstr>
      <vt:lpstr>QC: what is a “good” library?</vt:lpstr>
      <vt:lpstr>Pooling Samples/Amplicons</vt:lpstr>
      <vt:lpstr>Nucleotide diversity</vt:lpstr>
      <vt:lpstr>Amplicon runs are Low Complexity</vt:lpstr>
      <vt:lpstr>Benefits/Drawbacks</vt:lpstr>
      <vt:lpstr>Community Profiling (Zanne Lab GWU)</vt:lpstr>
      <vt:lpstr>Small Genome Sequencing (Top Lab UI)</vt:lpstr>
      <vt:lpstr>Phylogenomics (Tank Lab UI)</vt:lpstr>
      <vt:lpstr>Future Directions</vt:lpstr>
      <vt:lpstr>dbcAmplicons Analysis</vt:lpstr>
      <vt:lpstr>PowerPoint Presentation</vt:lpstr>
      <vt:lpstr>Barcodes sheet</vt:lpstr>
      <vt:lpstr>Primer sheet</vt:lpstr>
      <vt:lpstr>Sample metadata sheet</vt:lpstr>
      <vt:lpstr>PowerPoint Presentation</vt:lpstr>
      <vt:lpstr>Homework</vt:lpstr>
      <vt:lpstr>Sequencing Read files</vt:lpstr>
      <vt:lpstr>Quality Scores</vt:lpstr>
      <vt:lpstr>Qscore Conversion</vt:lpstr>
      <vt:lpstr>Illumina Read naming conventions</vt:lpstr>
      <vt:lpstr>PowerPoint Presentation</vt:lpstr>
      <vt:lpstr>Barcode/Primer Comparison</vt:lpstr>
      <vt:lpstr>preprocess command</vt:lpstr>
      <vt:lpstr>Standard Output</vt:lpstr>
      <vt:lpstr>Outputs: Identified_Barcodes.txt</vt:lpstr>
      <vt:lpstr>Outputs: directories and files</vt:lpstr>
      <vt:lpstr>Outputs: fastq files</vt:lpstr>
      <vt:lpstr>Summary of preprocess</vt:lpstr>
      <vt:lpstr>homework</vt:lpstr>
      <vt:lpstr>Next: overlapping reads</vt:lpstr>
      <vt:lpstr>Flash2 – overlapping of reads</vt:lpstr>
      <vt:lpstr>PowerPoint Presentation</vt:lpstr>
      <vt:lpstr>Executing dbcAmplicons join</vt:lpstr>
      <vt:lpstr>dbcAmplicons join outputs</vt:lpstr>
      <vt:lpstr>Histogram</vt:lpstr>
      <vt:lpstr>Homework</vt:lpstr>
      <vt:lpstr>dbcAmplicons classify</vt:lpstr>
      <vt:lpstr>Direct classification vs clustering</vt:lpstr>
      <vt:lpstr>Classification</vt:lpstr>
      <vt:lpstr>Comparing Clustering Algorithms </vt:lpstr>
      <vt:lpstr>Direct Classification</vt:lpstr>
      <vt:lpstr>Direct classification</vt:lpstr>
      <vt:lpstr>PowerPoint Presentation</vt:lpstr>
      <vt:lpstr>Using dbcAmplicons classify</vt:lpstr>
      <vt:lpstr>Using dbcAmplicons classify</vt:lpstr>
      <vt:lpstr>fixrank files</vt:lpstr>
      <vt:lpstr>Homework</vt:lpstr>
      <vt:lpstr>PowerPoint Presentation</vt:lpstr>
      <vt:lpstr>Generating Abundance Tables</vt:lpstr>
      <vt:lpstr>dbcAmplicons abundance</vt:lpstr>
      <vt:lpstr>table.abundance.txt</vt:lpstr>
      <vt:lpstr>table.proportions.txt</vt:lpstr>
      <vt:lpstr>table.taxa_counts.txt</vt:lpstr>
      <vt:lpstr>HOmework</vt:lpstr>
      <vt:lpstr>convert2ReadTo4Read</vt:lpstr>
      <vt:lpstr>splitReadsBySample (upload to SRA)</vt:lpstr>
    </vt:vector>
  </TitlesOfParts>
  <Company>University of Idaho</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Settles</dc:creator>
  <cp:lastModifiedBy>Matthew Lee Settles</cp:lastModifiedBy>
  <cp:revision>212</cp:revision>
  <cp:lastPrinted>2016-03-21T15:58:52Z</cp:lastPrinted>
  <dcterms:created xsi:type="dcterms:W3CDTF">2015-07-10T12:57:18Z</dcterms:created>
  <dcterms:modified xsi:type="dcterms:W3CDTF">2016-03-22T19:49:34Z</dcterms:modified>
</cp:coreProperties>
</file>